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mp" ContentType="image/png"/>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6.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93455" r:id="rId4"/>
  </p:sldMasterIdLst>
  <p:notesMasterIdLst>
    <p:notesMasterId r:id="rId51"/>
  </p:notesMasterIdLst>
  <p:handoutMasterIdLst>
    <p:handoutMasterId r:id="rId52"/>
  </p:handoutMasterIdLst>
  <p:sldIdLst>
    <p:sldId id="275" r:id="rId5"/>
    <p:sldId id="569" r:id="rId6"/>
    <p:sldId id="568" r:id="rId7"/>
    <p:sldId id="291" r:id="rId8"/>
    <p:sldId id="574" r:id="rId9"/>
    <p:sldId id="383" r:id="rId10"/>
    <p:sldId id="280" r:id="rId11"/>
    <p:sldId id="375" r:id="rId12"/>
    <p:sldId id="332" r:id="rId13"/>
    <p:sldId id="296" r:id="rId14"/>
    <p:sldId id="380" r:id="rId15"/>
    <p:sldId id="570" r:id="rId16"/>
    <p:sldId id="575" r:id="rId17"/>
    <p:sldId id="358" r:id="rId18"/>
    <p:sldId id="360" r:id="rId19"/>
    <p:sldId id="376" r:id="rId20"/>
    <p:sldId id="576" r:id="rId21"/>
    <p:sldId id="311" r:id="rId22"/>
    <p:sldId id="572" r:id="rId23"/>
    <p:sldId id="319" r:id="rId24"/>
    <p:sldId id="333" r:id="rId25"/>
    <p:sldId id="368" r:id="rId26"/>
    <p:sldId id="354" r:id="rId27"/>
    <p:sldId id="370" r:id="rId28"/>
    <p:sldId id="571" r:id="rId29"/>
    <p:sldId id="381" r:id="rId30"/>
    <p:sldId id="362" r:id="rId31"/>
    <p:sldId id="334" r:id="rId32"/>
    <p:sldId id="364" r:id="rId33"/>
    <p:sldId id="365" r:id="rId34"/>
    <p:sldId id="573" r:id="rId35"/>
    <p:sldId id="324" r:id="rId36"/>
    <p:sldId id="377" r:id="rId37"/>
    <p:sldId id="312" r:id="rId38"/>
    <p:sldId id="378" r:id="rId39"/>
    <p:sldId id="385" r:id="rId40"/>
    <p:sldId id="335" r:id="rId41"/>
    <p:sldId id="336" r:id="rId42"/>
    <p:sldId id="338" r:id="rId43"/>
    <p:sldId id="341" r:id="rId44"/>
    <p:sldId id="382" r:id="rId45"/>
    <p:sldId id="342" r:id="rId46"/>
    <p:sldId id="344" r:id="rId47"/>
    <p:sldId id="349" r:id="rId48"/>
    <p:sldId id="373" r:id="rId49"/>
    <p:sldId id="390" r:id="rId50"/>
  </p:sldIdLst>
  <p:sldSz cx="9144000" cy="6858000" type="screen4x3"/>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247">
          <p15:clr>
            <a:srgbClr val="A4A3A4"/>
          </p15:clr>
        </p15:guide>
        <p15:guide id="2" pos="395">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D174C"/>
    <a:srgbClr val="ADA7A4"/>
    <a:srgbClr val="FEC553"/>
    <a:srgbClr val="770D29"/>
    <a:srgbClr val="EDEBEB"/>
    <a:srgbClr val="867D78"/>
    <a:srgbClr val="867C78"/>
    <a:srgbClr val="8E0000"/>
    <a:srgbClr val="003963"/>
    <a:srgbClr val="31526A"/>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721" autoAdjust="0"/>
    <p:restoredTop sz="86599" autoAdjust="0"/>
  </p:normalViewPr>
  <p:slideViewPr>
    <p:cSldViewPr snapToGrid="0" snapToObjects="1">
      <p:cViewPr varScale="1">
        <p:scale>
          <a:sx n="98" d="100"/>
          <a:sy n="98" d="100"/>
        </p:scale>
        <p:origin x="1128" y="114"/>
      </p:cViewPr>
      <p:guideLst>
        <p:guide orient="horz" pos="4247"/>
        <p:guide pos="395"/>
      </p:guideLst>
    </p:cSldViewPr>
  </p:slideViewPr>
  <p:outlineViewPr>
    <p:cViewPr>
      <p:scale>
        <a:sx n="33" d="100"/>
        <a:sy n="33" d="100"/>
      </p:scale>
      <p:origin x="0" y="0"/>
    </p:cViewPr>
  </p:outlineViewPr>
  <p:notesTextViewPr>
    <p:cViewPr>
      <p:scale>
        <a:sx n="3" d="2"/>
        <a:sy n="3" d="2"/>
      </p:scale>
      <p:origin x="0" y="0"/>
    </p:cViewPr>
  </p:notesTextViewPr>
  <p:sorterViewPr>
    <p:cViewPr>
      <p:scale>
        <a:sx n="120" d="100"/>
        <a:sy n="120" d="100"/>
      </p:scale>
      <p:origin x="0" y="-3408"/>
    </p:cViewPr>
  </p:sorterViewPr>
  <p:notesViewPr>
    <p:cSldViewPr snapToGrid="0" snapToObjects="1">
      <p:cViewPr varScale="1">
        <p:scale>
          <a:sx n="154" d="100"/>
          <a:sy n="154" d="100"/>
        </p:scale>
        <p:origin x="5960" y="216"/>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presProps" Target="presProps.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notesMaster" Target="notesMasters/notesMaster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s>
</file>

<file path=ppt/diagrams/_rels/data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svg"/><Relationship Id="rId1" Type="http://schemas.openxmlformats.org/officeDocument/2006/relationships/image" Target="../media/image4.png"/><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svg"/></Relationships>
</file>

<file path=ppt/diagrams/_rels/data3.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svg"/><Relationship Id="rId1" Type="http://schemas.openxmlformats.org/officeDocument/2006/relationships/image" Target="../media/image6.png"/><Relationship Id="rId6" Type="http://schemas.openxmlformats.org/officeDocument/2006/relationships/image" Target="../media/image14.svg"/><Relationship Id="rId5" Type="http://schemas.openxmlformats.org/officeDocument/2006/relationships/image" Target="../media/image13.png"/><Relationship Id="rId10" Type="http://schemas.openxmlformats.org/officeDocument/2006/relationships/image" Target="../media/image18.svg"/><Relationship Id="rId4" Type="http://schemas.openxmlformats.org/officeDocument/2006/relationships/image" Target="../media/image12.svg"/><Relationship Id="rId9" Type="http://schemas.openxmlformats.org/officeDocument/2006/relationships/image" Target="../media/image17.png"/></Relationships>
</file>

<file path=ppt/diagrams/_rels/data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7.svg"/><Relationship Id="rId1" Type="http://schemas.openxmlformats.org/officeDocument/2006/relationships/image" Target="../media/image6.png"/><Relationship Id="rId6" Type="http://schemas.openxmlformats.org/officeDocument/2006/relationships/image" Target="../media/image20.svg"/><Relationship Id="rId5" Type="http://schemas.openxmlformats.org/officeDocument/2006/relationships/image" Target="../media/image15.png"/><Relationship Id="rId4" Type="http://schemas.openxmlformats.org/officeDocument/2006/relationships/image" Target="../media/image19.svg"/></Relationships>
</file>

<file path=ppt/diagrams/_rels/data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4.svg"/><Relationship Id="rId1" Type="http://schemas.openxmlformats.org/officeDocument/2006/relationships/image" Target="../media/image13.png"/><Relationship Id="rId6" Type="http://schemas.openxmlformats.org/officeDocument/2006/relationships/image" Target="../media/image10.svg"/><Relationship Id="rId5" Type="http://schemas.openxmlformats.org/officeDocument/2006/relationships/image" Target="../media/image6.png"/><Relationship Id="rId4" Type="http://schemas.openxmlformats.org/officeDocument/2006/relationships/image" Target="../media/image24.svg"/></Relationships>
</file>

<file path=ppt/diagrams/_rels/drawing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svg"/><Relationship Id="rId1" Type="http://schemas.openxmlformats.org/officeDocument/2006/relationships/image" Target="../media/image4.png"/><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svg"/></Relationships>
</file>

<file path=ppt/diagrams/_rels/drawing3.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svg"/><Relationship Id="rId1" Type="http://schemas.openxmlformats.org/officeDocument/2006/relationships/image" Target="../media/image6.png"/><Relationship Id="rId6" Type="http://schemas.openxmlformats.org/officeDocument/2006/relationships/image" Target="../media/image14.svg"/><Relationship Id="rId5" Type="http://schemas.openxmlformats.org/officeDocument/2006/relationships/image" Target="../media/image13.png"/><Relationship Id="rId10" Type="http://schemas.openxmlformats.org/officeDocument/2006/relationships/image" Target="../media/image18.svg"/><Relationship Id="rId4" Type="http://schemas.openxmlformats.org/officeDocument/2006/relationships/image" Target="../media/image12.svg"/><Relationship Id="rId9" Type="http://schemas.openxmlformats.org/officeDocument/2006/relationships/image" Target="../media/image17.png"/></Relationships>
</file>

<file path=ppt/diagrams/_rels/drawing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7.svg"/><Relationship Id="rId1" Type="http://schemas.openxmlformats.org/officeDocument/2006/relationships/image" Target="../media/image6.png"/><Relationship Id="rId6" Type="http://schemas.openxmlformats.org/officeDocument/2006/relationships/image" Target="../media/image20.svg"/><Relationship Id="rId5" Type="http://schemas.openxmlformats.org/officeDocument/2006/relationships/image" Target="../media/image15.png"/><Relationship Id="rId4" Type="http://schemas.openxmlformats.org/officeDocument/2006/relationships/image" Target="../media/image19.svg"/></Relationships>
</file>

<file path=ppt/diagrams/_rels/drawing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4.svg"/><Relationship Id="rId1" Type="http://schemas.openxmlformats.org/officeDocument/2006/relationships/image" Target="../media/image13.png"/><Relationship Id="rId6" Type="http://schemas.openxmlformats.org/officeDocument/2006/relationships/image" Target="../media/image10.svg"/><Relationship Id="rId5" Type="http://schemas.openxmlformats.org/officeDocument/2006/relationships/image" Target="../media/image6.png"/><Relationship Id="rId4" Type="http://schemas.openxmlformats.org/officeDocument/2006/relationships/image" Target="../media/image24.svg"/></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BEE7C56-E4EA-4761-B4F1-D2ECCA97D2F0}"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6889F6D0-0CFE-4D71-B329-59FB28E505F9}">
      <dgm:prSet/>
      <dgm:spPr/>
      <dgm:t>
        <a:bodyPr/>
        <a:lstStyle/>
        <a:p>
          <a:r>
            <a:rPr lang="en-US"/>
            <a:t>To describe the </a:t>
          </a:r>
          <a:r>
            <a:rPr lang="en-US" i="1"/>
            <a:t>mindset and assumptions </a:t>
          </a:r>
          <a:r>
            <a:rPr lang="en-US"/>
            <a:t>of reviewers of your case.</a:t>
          </a:r>
        </a:p>
      </dgm:t>
    </dgm:pt>
    <dgm:pt modelId="{0F8D560C-7CA4-472E-965E-5134270989E0}" type="parTrans" cxnId="{9A62D954-1078-4169-82A3-79A8E41E226E}">
      <dgm:prSet/>
      <dgm:spPr/>
      <dgm:t>
        <a:bodyPr/>
        <a:lstStyle/>
        <a:p>
          <a:endParaRPr lang="en-US"/>
        </a:p>
      </dgm:t>
    </dgm:pt>
    <dgm:pt modelId="{60358F71-66BD-4808-A595-9D279DF8464F}" type="sibTrans" cxnId="{9A62D954-1078-4169-82A3-79A8E41E226E}">
      <dgm:prSet/>
      <dgm:spPr/>
      <dgm:t>
        <a:bodyPr/>
        <a:lstStyle/>
        <a:p>
          <a:endParaRPr lang="en-US"/>
        </a:p>
      </dgm:t>
    </dgm:pt>
    <dgm:pt modelId="{DF082556-895E-42BB-ADFF-5FC894905501}">
      <dgm:prSet/>
      <dgm:spPr/>
      <dgm:t>
        <a:bodyPr/>
        <a:lstStyle/>
        <a:p>
          <a:r>
            <a:rPr lang="en-US"/>
            <a:t>They are familiar with teaching expectations for ALL IUPUI faculty. </a:t>
          </a:r>
        </a:p>
      </dgm:t>
    </dgm:pt>
    <dgm:pt modelId="{6735AE28-95E7-4464-854E-ACAC9BB46075}" type="parTrans" cxnId="{399F6EC9-CDB7-4C91-9E21-4E4D2D82EFFB}">
      <dgm:prSet/>
      <dgm:spPr/>
      <dgm:t>
        <a:bodyPr/>
        <a:lstStyle/>
        <a:p>
          <a:endParaRPr lang="en-US"/>
        </a:p>
      </dgm:t>
    </dgm:pt>
    <dgm:pt modelId="{44575199-78A2-4592-BD99-CE612C4AAC54}" type="sibTrans" cxnId="{399F6EC9-CDB7-4C91-9E21-4E4D2D82EFFB}">
      <dgm:prSet/>
      <dgm:spPr/>
      <dgm:t>
        <a:bodyPr/>
        <a:lstStyle/>
        <a:p>
          <a:endParaRPr lang="en-US"/>
        </a:p>
      </dgm:t>
    </dgm:pt>
    <dgm:pt modelId="{FDA4F6B8-5AD0-4982-B181-71D69EAF51B2}">
      <dgm:prSet/>
      <dgm:spPr/>
      <dgm:t>
        <a:bodyPr/>
        <a:lstStyle/>
        <a:p>
          <a:r>
            <a:rPr lang="en-US"/>
            <a:t>If your statement and documentation do not rise above this all-faculty level, they will not see you, review you, assess you, as ”excellent.”</a:t>
          </a:r>
        </a:p>
      </dgm:t>
    </dgm:pt>
    <dgm:pt modelId="{E7FE5C3E-159D-4409-A817-82B7776367CC}" type="parTrans" cxnId="{D8F26D0E-E69E-4DE6-ABDF-47DC2ADEBEE6}">
      <dgm:prSet/>
      <dgm:spPr/>
      <dgm:t>
        <a:bodyPr/>
        <a:lstStyle/>
        <a:p>
          <a:endParaRPr lang="en-US"/>
        </a:p>
      </dgm:t>
    </dgm:pt>
    <dgm:pt modelId="{860EDE36-744D-43D9-A498-AC937BC7B64D}" type="sibTrans" cxnId="{D8F26D0E-E69E-4DE6-ABDF-47DC2ADEBEE6}">
      <dgm:prSet/>
      <dgm:spPr/>
      <dgm:t>
        <a:bodyPr/>
        <a:lstStyle/>
        <a:p>
          <a:endParaRPr lang="en-US"/>
        </a:p>
      </dgm:t>
    </dgm:pt>
    <dgm:pt modelId="{1A7D7FAB-2A00-4230-90E9-48BD96D73D1E}" type="pres">
      <dgm:prSet presAssocID="{3BEE7C56-E4EA-4761-B4F1-D2ECCA97D2F0}" presName="root" presStyleCnt="0">
        <dgm:presLayoutVars>
          <dgm:dir/>
          <dgm:resizeHandles val="exact"/>
        </dgm:presLayoutVars>
      </dgm:prSet>
      <dgm:spPr/>
    </dgm:pt>
    <dgm:pt modelId="{0C7653BF-2984-4763-81FF-A9EEE6BE8AC5}" type="pres">
      <dgm:prSet presAssocID="{6889F6D0-0CFE-4D71-B329-59FB28E505F9}" presName="compNode" presStyleCnt="0"/>
      <dgm:spPr/>
    </dgm:pt>
    <dgm:pt modelId="{5D973DBD-CDBA-4512-807F-5ACE989B636C}" type="pres">
      <dgm:prSet presAssocID="{6889F6D0-0CFE-4D71-B329-59FB28E505F9}" presName="bgRect" presStyleLbl="bgShp" presStyleIdx="0" presStyleCnt="3"/>
      <dgm:spPr/>
    </dgm:pt>
    <dgm:pt modelId="{64BC5469-4C37-44E7-B863-8C1DBAEEF309}" type="pres">
      <dgm:prSet presAssocID="{6889F6D0-0CFE-4D71-B329-59FB28E505F9}"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Person with Idea"/>
        </a:ext>
      </dgm:extLst>
    </dgm:pt>
    <dgm:pt modelId="{D6ABE5C9-6E31-4C93-BB4A-2528AD529BC8}" type="pres">
      <dgm:prSet presAssocID="{6889F6D0-0CFE-4D71-B329-59FB28E505F9}" presName="spaceRect" presStyleCnt="0"/>
      <dgm:spPr/>
    </dgm:pt>
    <dgm:pt modelId="{A458B3CB-C00A-475D-BFE8-2694952CD82F}" type="pres">
      <dgm:prSet presAssocID="{6889F6D0-0CFE-4D71-B329-59FB28E505F9}" presName="parTx" presStyleLbl="revTx" presStyleIdx="0" presStyleCnt="3">
        <dgm:presLayoutVars>
          <dgm:chMax val="0"/>
          <dgm:chPref val="0"/>
        </dgm:presLayoutVars>
      </dgm:prSet>
      <dgm:spPr/>
    </dgm:pt>
    <dgm:pt modelId="{EB4E230F-2986-4FB4-96D1-C08241F4B1BF}" type="pres">
      <dgm:prSet presAssocID="{60358F71-66BD-4808-A595-9D279DF8464F}" presName="sibTrans" presStyleCnt="0"/>
      <dgm:spPr/>
    </dgm:pt>
    <dgm:pt modelId="{FBD0BED4-1137-44BC-8CEA-E9BB7DFFC89A}" type="pres">
      <dgm:prSet presAssocID="{DF082556-895E-42BB-ADFF-5FC894905501}" presName="compNode" presStyleCnt="0"/>
      <dgm:spPr/>
    </dgm:pt>
    <dgm:pt modelId="{F861C59E-81DB-4FD0-9868-086A18485A18}" type="pres">
      <dgm:prSet presAssocID="{DF082556-895E-42BB-ADFF-5FC894905501}" presName="bgRect" presStyleLbl="bgShp" presStyleIdx="1" presStyleCnt="3"/>
      <dgm:spPr/>
    </dgm:pt>
    <dgm:pt modelId="{336F1C10-1CBC-4F4E-81BA-6BE2257D166C}" type="pres">
      <dgm:prSet presAssocID="{DF082556-895E-42BB-ADFF-5FC894905501}"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lassroom"/>
        </a:ext>
      </dgm:extLst>
    </dgm:pt>
    <dgm:pt modelId="{4237F7AF-0AEF-4CF1-B418-759449732771}" type="pres">
      <dgm:prSet presAssocID="{DF082556-895E-42BB-ADFF-5FC894905501}" presName="spaceRect" presStyleCnt="0"/>
      <dgm:spPr/>
    </dgm:pt>
    <dgm:pt modelId="{AAA9E418-F79C-47B9-A421-92D838149D79}" type="pres">
      <dgm:prSet presAssocID="{DF082556-895E-42BB-ADFF-5FC894905501}" presName="parTx" presStyleLbl="revTx" presStyleIdx="1" presStyleCnt="3">
        <dgm:presLayoutVars>
          <dgm:chMax val="0"/>
          <dgm:chPref val="0"/>
        </dgm:presLayoutVars>
      </dgm:prSet>
      <dgm:spPr/>
    </dgm:pt>
    <dgm:pt modelId="{00384A16-0663-45B4-8E40-432FD1881062}" type="pres">
      <dgm:prSet presAssocID="{44575199-78A2-4592-BD99-CE612C4AAC54}" presName="sibTrans" presStyleCnt="0"/>
      <dgm:spPr/>
    </dgm:pt>
    <dgm:pt modelId="{3E09E2DA-BB80-4A87-8028-F046F80099F6}" type="pres">
      <dgm:prSet presAssocID="{FDA4F6B8-5AD0-4982-B181-71D69EAF51B2}" presName="compNode" presStyleCnt="0"/>
      <dgm:spPr/>
    </dgm:pt>
    <dgm:pt modelId="{A66FA96F-DBBD-4C1F-A1D9-F1AF6186A331}" type="pres">
      <dgm:prSet presAssocID="{FDA4F6B8-5AD0-4982-B181-71D69EAF51B2}" presName="bgRect" presStyleLbl="bgShp" presStyleIdx="2" presStyleCnt="3"/>
      <dgm:spPr/>
    </dgm:pt>
    <dgm:pt modelId="{7B58B5D1-568E-42B0-BFAF-9B1832C11B4D}" type="pres">
      <dgm:prSet presAssocID="{FDA4F6B8-5AD0-4982-B181-71D69EAF51B2}"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Flowchart"/>
        </a:ext>
      </dgm:extLst>
    </dgm:pt>
    <dgm:pt modelId="{3410459B-CD7D-4D1B-9AF1-FAFDAC3968FD}" type="pres">
      <dgm:prSet presAssocID="{FDA4F6B8-5AD0-4982-B181-71D69EAF51B2}" presName="spaceRect" presStyleCnt="0"/>
      <dgm:spPr/>
    </dgm:pt>
    <dgm:pt modelId="{BF698C13-2100-4E96-BA64-DFE22F77BE78}" type="pres">
      <dgm:prSet presAssocID="{FDA4F6B8-5AD0-4982-B181-71D69EAF51B2}" presName="parTx" presStyleLbl="revTx" presStyleIdx="2" presStyleCnt="3">
        <dgm:presLayoutVars>
          <dgm:chMax val="0"/>
          <dgm:chPref val="0"/>
        </dgm:presLayoutVars>
      </dgm:prSet>
      <dgm:spPr/>
    </dgm:pt>
  </dgm:ptLst>
  <dgm:cxnLst>
    <dgm:cxn modelId="{D8F26D0E-E69E-4DE6-ABDF-47DC2ADEBEE6}" srcId="{3BEE7C56-E4EA-4761-B4F1-D2ECCA97D2F0}" destId="{FDA4F6B8-5AD0-4982-B181-71D69EAF51B2}" srcOrd="2" destOrd="0" parTransId="{E7FE5C3E-159D-4409-A817-82B7776367CC}" sibTransId="{860EDE36-744D-43D9-A498-AC937BC7B64D}"/>
    <dgm:cxn modelId="{9A62D954-1078-4169-82A3-79A8E41E226E}" srcId="{3BEE7C56-E4EA-4761-B4F1-D2ECCA97D2F0}" destId="{6889F6D0-0CFE-4D71-B329-59FB28E505F9}" srcOrd="0" destOrd="0" parTransId="{0F8D560C-7CA4-472E-965E-5134270989E0}" sibTransId="{60358F71-66BD-4808-A595-9D279DF8464F}"/>
    <dgm:cxn modelId="{CA2E6F55-EEB6-4617-B00F-8B8DF75459C4}" type="presOf" srcId="{FDA4F6B8-5AD0-4982-B181-71D69EAF51B2}" destId="{BF698C13-2100-4E96-BA64-DFE22F77BE78}" srcOrd="0" destOrd="0" presId="urn:microsoft.com/office/officeart/2018/2/layout/IconVerticalSolidList"/>
    <dgm:cxn modelId="{7467AEA2-F2DE-46C5-B806-E4096932A348}" type="presOf" srcId="{DF082556-895E-42BB-ADFF-5FC894905501}" destId="{AAA9E418-F79C-47B9-A421-92D838149D79}" srcOrd="0" destOrd="0" presId="urn:microsoft.com/office/officeart/2018/2/layout/IconVerticalSolidList"/>
    <dgm:cxn modelId="{399F6EC9-CDB7-4C91-9E21-4E4D2D82EFFB}" srcId="{3BEE7C56-E4EA-4761-B4F1-D2ECCA97D2F0}" destId="{DF082556-895E-42BB-ADFF-5FC894905501}" srcOrd="1" destOrd="0" parTransId="{6735AE28-95E7-4464-854E-ACAC9BB46075}" sibTransId="{44575199-78A2-4592-BD99-CE612C4AAC54}"/>
    <dgm:cxn modelId="{453A3EE7-0809-45E8-A505-3FB0FE872B35}" type="presOf" srcId="{3BEE7C56-E4EA-4761-B4F1-D2ECCA97D2F0}" destId="{1A7D7FAB-2A00-4230-90E9-48BD96D73D1E}" srcOrd="0" destOrd="0" presId="urn:microsoft.com/office/officeart/2018/2/layout/IconVerticalSolidList"/>
    <dgm:cxn modelId="{05F25EF3-EB2D-46F0-B755-D228296CAFA4}" type="presOf" srcId="{6889F6D0-0CFE-4D71-B329-59FB28E505F9}" destId="{A458B3CB-C00A-475D-BFE8-2694952CD82F}" srcOrd="0" destOrd="0" presId="urn:microsoft.com/office/officeart/2018/2/layout/IconVerticalSolidList"/>
    <dgm:cxn modelId="{B7A05546-09E2-4768-9E87-4CA30EA44772}" type="presParOf" srcId="{1A7D7FAB-2A00-4230-90E9-48BD96D73D1E}" destId="{0C7653BF-2984-4763-81FF-A9EEE6BE8AC5}" srcOrd="0" destOrd="0" presId="urn:microsoft.com/office/officeart/2018/2/layout/IconVerticalSolidList"/>
    <dgm:cxn modelId="{1882889A-F22B-4B36-A323-B854B19AA65D}" type="presParOf" srcId="{0C7653BF-2984-4763-81FF-A9EEE6BE8AC5}" destId="{5D973DBD-CDBA-4512-807F-5ACE989B636C}" srcOrd="0" destOrd="0" presId="urn:microsoft.com/office/officeart/2018/2/layout/IconVerticalSolidList"/>
    <dgm:cxn modelId="{F1638C91-02B6-459D-B7D2-DF4BC1539374}" type="presParOf" srcId="{0C7653BF-2984-4763-81FF-A9EEE6BE8AC5}" destId="{64BC5469-4C37-44E7-B863-8C1DBAEEF309}" srcOrd="1" destOrd="0" presId="urn:microsoft.com/office/officeart/2018/2/layout/IconVerticalSolidList"/>
    <dgm:cxn modelId="{E9B080D6-EA21-4315-B788-F007876A2461}" type="presParOf" srcId="{0C7653BF-2984-4763-81FF-A9EEE6BE8AC5}" destId="{D6ABE5C9-6E31-4C93-BB4A-2528AD529BC8}" srcOrd="2" destOrd="0" presId="urn:microsoft.com/office/officeart/2018/2/layout/IconVerticalSolidList"/>
    <dgm:cxn modelId="{6E0FE033-5F13-454F-A9DE-588970F5E12A}" type="presParOf" srcId="{0C7653BF-2984-4763-81FF-A9EEE6BE8AC5}" destId="{A458B3CB-C00A-475D-BFE8-2694952CD82F}" srcOrd="3" destOrd="0" presId="urn:microsoft.com/office/officeart/2018/2/layout/IconVerticalSolidList"/>
    <dgm:cxn modelId="{84758BC1-1475-4D77-9311-96163879E15C}" type="presParOf" srcId="{1A7D7FAB-2A00-4230-90E9-48BD96D73D1E}" destId="{EB4E230F-2986-4FB4-96D1-C08241F4B1BF}" srcOrd="1" destOrd="0" presId="urn:microsoft.com/office/officeart/2018/2/layout/IconVerticalSolidList"/>
    <dgm:cxn modelId="{641406DE-6A2A-4C57-8026-EDB722F5A97C}" type="presParOf" srcId="{1A7D7FAB-2A00-4230-90E9-48BD96D73D1E}" destId="{FBD0BED4-1137-44BC-8CEA-E9BB7DFFC89A}" srcOrd="2" destOrd="0" presId="urn:microsoft.com/office/officeart/2018/2/layout/IconVerticalSolidList"/>
    <dgm:cxn modelId="{4C38DAD5-4F54-4AF3-8860-C3CF594758D8}" type="presParOf" srcId="{FBD0BED4-1137-44BC-8CEA-E9BB7DFFC89A}" destId="{F861C59E-81DB-4FD0-9868-086A18485A18}" srcOrd="0" destOrd="0" presId="urn:microsoft.com/office/officeart/2018/2/layout/IconVerticalSolidList"/>
    <dgm:cxn modelId="{F5089BA4-E37A-4AFC-9DFC-7D9FDA21A3BD}" type="presParOf" srcId="{FBD0BED4-1137-44BC-8CEA-E9BB7DFFC89A}" destId="{336F1C10-1CBC-4F4E-81BA-6BE2257D166C}" srcOrd="1" destOrd="0" presId="urn:microsoft.com/office/officeart/2018/2/layout/IconVerticalSolidList"/>
    <dgm:cxn modelId="{5C832437-6D0E-4C6D-8D75-732FB00A0386}" type="presParOf" srcId="{FBD0BED4-1137-44BC-8CEA-E9BB7DFFC89A}" destId="{4237F7AF-0AEF-4CF1-B418-759449732771}" srcOrd="2" destOrd="0" presId="urn:microsoft.com/office/officeart/2018/2/layout/IconVerticalSolidList"/>
    <dgm:cxn modelId="{5B6711B2-9DC2-4EA7-8009-25EA3A384F55}" type="presParOf" srcId="{FBD0BED4-1137-44BC-8CEA-E9BB7DFFC89A}" destId="{AAA9E418-F79C-47B9-A421-92D838149D79}" srcOrd="3" destOrd="0" presId="urn:microsoft.com/office/officeart/2018/2/layout/IconVerticalSolidList"/>
    <dgm:cxn modelId="{D296268E-2C66-4AB2-AA68-3CDC38D244F3}" type="presParOf" srcId="{1A7D7FAB-2A00-4230-90E9-48BD96D73D1E}" destId="{00384A16-0663-45B4-8E40-432FD1881062}" srcOrd="3" destOrd="0" presId="urn:microsoft.com/office/officeart/2018/2/layout/IconVerticalSolidList"/>
    <dgm:cxn modelId="{25846463-FAF8-47A4-B9B2-7A71C140D509}" type="presParOf" srcId="{1A7D7FAB-2A00-4230-90E9-48BD96D73D1E}" destId="{3E09E2DA-BB80-4A87-8028-F046F80099F6}" srcOrd="4" destOrd="0" presId="urn:microsoft.com/office/officeart/2018/2/layout/IconVerticalSolidList"/>
    <dgm:cxn modelId="{058FF990-20BA-4624-B2DA-6FA5BEE578E3}" type="presParOf" srcId="{3E09E2DA-BB80-4A87-8028-F046F80099F6}" destId="{A66FA96F-DBBD-4C1F-A1D9-F1AF6186A331}" srcOrd="0" destOrd="0" presId="urn:microsoft.com/office/officeart/2018/2/layout/IconVerticalSolidList"/>
    <dgm:cxn modelId="{F3AF1D77-8CE2-4B04-B10C-4473762469DF}" type="presParOf" srcId="{3E09E2DA-BB80-4A87-8028-F046F80099F6}" destId="{7B58B5D1-568E-42B0-BFAF-9B1832C11B4D}" srcOrd="1" destOrd="0" presId="urn:microsoft.com/office/officeart/2018/2/layout/IconVerticalSolidList"/>
    <dgm:cxn modelId="{C6127CBD-76EC-4D30-B185-2B56DE46377D}" type="presParOf" srcId="{3E09E2DA-BB80-4A87-8028-F046F80099F6}" destId="{3410459B-CD7D-4D1B-9AF1-FAFDAC3968FD}" srcOrd="2" destOrd="0" presId="urn:microsoft.com/office/officeart/2018/2/layout/IconVerticalSolidList"/>
    <dgm:cxn modelId="{F2596BC1-4E43-47E6-AA4B-D9545526AD2D}" type="presParOf" srcId="{3E09E2DA-BB80-4A87-8028-F046F80099F6}" destId="{BF698C13-2100-4E96-BA64-DFE22F77BE78}"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7B318A2-6D27-420F-A8A6-08C4DFB54E89}" type="doc">
      <dgm:prSet loTypeId="urn:microsoft.com/office/officeart/2005/8/layout/default" loCatId="list" qsTypeId="urn:microsoft.com/office/officeart/2005/8/quickstyle/simple1" qsCatId="simple" csTypeId="urn:microsoft.com/office/officeart/2005/8/colors/accent1_2" csCatId="accent1"/>
      <dgm:spPr/>
      <dgm:t>
        <a:bodyPr/>
        <a:lstStyle/>
        <a:p>
          <a:endParaRPr lang="en-US"/>
        </a:p>
      </dgm:t>
    </dgm:pt>
    <dgm:pt modelId="{55EB5CBA-9814-4B39-A129-83178B716FCB}">
      <dgm:prSet/>
      <dgm:spPr/>
      <dgm:t>
        <a:bodyPr/>
        <a:lstStyle/>
        <a:p>
          <a:r>
            <a:rPr lang="en-US"/>
            <a:t>Are more familiar with research as an area of excellence (for tenure-track)</a:t>
          </a:r>
        </a:p>
      </dgm:t>
    </dgm:pt>
    <dgm:pt modelId="{0F57E030-B0A6-44F0-AF20-5BA19B922649}" type="parTrans" cxnId="{BE9B171F-859E-4118-B9D3-68DA1A25DFC6}">
      <dgm:prSet/>
      <dgm:spPr/>
      <dgm:t>
        <a:bodyPr/>
        <a:lstStyle/>
        <a:p>
          <a:endParaRPr lang="en-US"/>
        </a:p>
      </dgm:t>
    </dgm:pt>
    <dgm:pt modelId="{7CEF4DC3-1EEE-4834-A1E0-923140CA4A47}" type="sibTrans" cxnId="{BE9B171F-859E-4118-B9D3-68DA1A25DFC6}">
      <dgm:prSet/>
      <dgm:spPr/>
      <dgm:t>
        <a:bodyPr/>
        <a:lstStyle/>
        <a:p>
          <a:endParaRPr lang="en-US"/>
        </a:p>
      </dgm:t>
    </dgm:pt>
    <dgm:pt modelId="{E00C7EBF-E851-4634-8073-5A18089E1B91}">
      <dgm:prSet/>
      <dgm:spPr/>
      <dgm:t>
        <a:bodyPr/>
        <a:lstStyle/>
        <a:p>
          <a:r>
            <a:rPr lang="en-US"/>
            <a:t>Are more familiar with service as an area of excellence (for Medicine clinical)</a:t>
          </a:r>
        </a:p>
      </dgm:t>
    </dgm:pt>
    <dgm:pt modelId="{B9BFE730-E569-469B-8055-8296286832D1}" type="parTrans" cxnId="{5369073B-6316-4A0F-B621-2E0F94D19F7F}">
      <dgm:prSet/>
      <dgm:spPr/>
      <dgm:t>
        <a:bodyPr/>
        <a:lstStyle/>
        <a:p>
          <a:endParaRPr lang="en-US"/>
        </a:p>
      </dgm:t>
    </dgm:pt>
    <dgm:pt modelId="{BE63666E-3D33-40A7-87DF-1C0E26F0CB82}" type="sibTrans" cxnId="{5369073B-6316-4A0F-B621-2E0F94D19F7F}">
      <dgm:prSet/>
      <dgm:spPr/>
      <dgm:t>
        <a:bodyPr/>
        <a:lstStyle/>
        <a:p>
          <a:endParaRPr lang="en-US"/>
        </a:p>
      </dgm:t>
    </dgm:pt>
    <dgm:pt modelId="{E362596A-AC54-4756-B74C-8805C7387E84}">
      <dgm:prSet/>
      <dgm:spPr/>
      <dgm:t>
        <a:bodyPr/>
        <a:lstStyle/>
        <a:p>
          <a:r>
            <a:rPr lang="en-US" i="1"/>
            <a:t>Therefore, they are most used to assessing </a:t>
          </a:r>
          <a:r>
            <a:rPr lang="en-US" b="1" i="1"/>
            <a:t>teaching as satisfactory</a:t>
          </a:r>
          <a:endParaRPr lang="en-US"/>
        </a:p>
      </dgm:t>
    </dgm:pt>
    <dgm:pt modelId="{C18C7E14-D992-4CE9-B089-9D908F8548B9}" type="parTrans" cxnId="{5EA8D59F-9E49-4033-99FC-71DC62401F42}">
      <dgm:prSet/>
      <dgm:spPr/>
      <dgm:t>
        <a:bodyPr/>
        <a:lstStyle/>
        <a:p>
          <a:endParaRPr lang="en-US"/>
        </a:p>
      </dgm:t>
    </dgm:pt>
    <dgm:pt modelId="{96BD1D22-4AE8-4C74-B0F0-4E6F1AF4C1CB}" type="sibTrans" cxnId="{5EA8D59F-9E49-4033-99FC-71DC62401F42}">
      <dgm:prSet/>
      <dgm:spPr/>
      <dgm:t>
        <a:bodyPr/>
        <a:lstStyle/>
        <a:p>
          <a:endParaRPr lang="en-US"/>
        </a:p>
      </dgm:t>
    </dgm:pt>
    <dgm:pt modelId="{CF6B56EE-A668-3D46-A2F6-AC7CCA3E5473}" type="pres">
      <dgm:prSet presAssocID="{77B318A2-6D27-420F-A8A6-08C4DFB54E89}" presName="diagram" presStyleCnt="0">
        <dgm:presLayoutVars>
          <dgm:dir/>
          <dgm:resizeHandles val="exact"/>
        </dgm:presLayoutVars>
      </dgm:prSet>
      <dgm:spPr/>
    </dgm:pt>
    <dgm:pt modelId="{CFCB1E1F-B647-5841-9BDE-2DBC26E3E5FB}" type="pres">
      <dgm:prSet presAssocID="{55EB5CBA-9814-4B39-A129-83178B716FCB}" presName="node" presStyleLbl="node1" presStyleIdx="0" presStyleCnt="3">
        <dgm:presLayoutVars>
          <dgm:bulletEnabled val="1"/>
        </dgm:presLayoutVars>
      </dgm:prSet>
      <dgm:spPr/>
    </dgm:pt>
    <dgm:pt modelId="{E03E9523-F7B3-294B-A6C5-3153FDA8B4A3}" type="pres">
      <dgm:prSet presAssocID="{7CEF4DC3-1EEE-4834-A1E0-923140CA4A47}" presName="sibTrans" presStyleCnt="0"/>
      <dgm:spPr/>
    </dgm:pt>
    <dgm:pt modelId="{3AB4C0C5-C72B-254E-B47E-ED29B83D85D6}" type="pres">
      <dgm:prSet presAssocID="{E00C7EBF-E851-4634-8073-5A18089E1B91}" presName="node" presStyleLbl="node1" presStyleIdx="1" presStyleCnt="3">
        <dgm:presLayoutVars>
          <dgm:bulletEnabled val="1"/>
        </dgm:presLayoutVars>
      </dgm:prSet>
      <dgm:spPr/>
    </dgm:pt>
    <dgm:pt modelId="{8F603E16-5AE3-3644-A51D-A76EB0809A1E}" type="pres">
      <dgm:prSet presAssocID="{BE63666E-3D33-40A7-87DF-1C0E26F0CB82}" presName="sibTrans" presStyleCnt="0"/>
      <dgm:spPr/>
    </dgm:pt>
    <dgm:pt modelId="{D2456FE5-3A4B-5B47-A24F-6E57D3E3AA61}" type="pres">
      <dgm:prSet presAssocID="{E362596A-AC54-4756-B74C-8805C7387E84}" presName="node" presStyleLbl="node1" presStyleIdx="2" presStyleCnt="3">
        <dgm:presLayoutVars>
          <dgm:bulletEnabled val="1"/>
        </dgm:presLayoutVars>
      </dgm:prSet>
      <dgm:spPr/>
    </dgm:pt>
  </dgm:ptLst>
  <dgm:cxnLst>
    <dgm:cxn modelId="{BE9B171F-859E-4118-B9D3-68DA1A25DFC6}" srcId="{77B318A2-6D27-420F-A8A6-08C4DFB54E89}" destId="{55EB5CBA-9814-4B39-A129-83178B716FCB}" srcOrd="0" destOrd="0" parTransId="{0F57E030-B0A6-44F0-AF20-5BA19B922649}" sibTransId="{7CEF4DC3-1EEE-4834-A1E0-923140CA4A47}"/>
    <dgm:cxn modelId="{5369073B-6316-4A0F-B621-2E0F94D19F7F}" srcId="{77B318A2-6D27-420F-A8A6-08C4DFB54E89}" destId="{E00C7EBF-E851-4634-8073-5A18089E1B91}" srcOrd="1" destOrd="0" parTransId="{B9BFE730-E569-469B-8055-8296286832D1}" sibTransId="{BE63666E-3D33-40A7-87DF-1C0E26F0CB82}"/>
    <dgm:cxn modelId="{0022FE95-5231-9248-9EA2-8C39C7BE2558}" type="presOf" srcId="{55EB5CBA-9814-4B39-A129-83178B716FCB}" destId="{CFCB1E1F-B647-5841-9BDE-2DBC26E3E5FB}" srcOrd="0" destOrd="0" presId="urn:microsoft.com/office/officeart/2005/8/layout/default"/>
    <dgm:cxn modelId="{5EA8D59F-9E49-4033-99FC-71DC62401F42}" srcId="{77B318A2-6D27-420F-A8A6-08C4DFB54E89}" destId="{E362596A-AC54-4756-B74C-8805C7387E84}" srcOrd="2" destOrd="0" parTransId="{C18C7E14-D992-4CE9-B089-9D908F8548B9}" sibTransId="{96BD1D22-4AE8-4C74-B0F0-4E6F1AF4C1CB}"/>
    <dgm:cxn modelId="{DF8E8AA6-7A19-D545-8BD8-4ED90C36BFF1}" type="presOf" srcId="{77B318A2-6D27-420F-A8A6-08C4DFB54E89}" destId="{CF6B56EE-A668-3D46-A2F6-AC7CCA3E5473}" srcOrd="0" destOrd="0" presId="urn:microsoft.com/office/officeart/2005/8/layout/default"/>
    <dgm:cxn modelId="{866085AF-92CB-8D49-8F2A-ED378BFEEE05}" type="presOf" srcId="{E00C7EBF-E851-4634-8073-5A18089E1B91}" destId="{3AB4C0C5-C72B-254E-B47E-ED29B83D85D6}" srcOrd="0" destOrd="0" presId="urn:microsoft.com/office/officeart/2005/8/layout/default"/>
    <dgm:cxn modelId="{449A06F9-3075-6F4C-B7D3-6C4E0076B2A9}" type="presOf" srcId="{E362596A-AC54-4756-B74C-8805C7387E84}" destId="{D2456FE5-3A4B-5B47-A24F-6E57D3E3AA61}" srcOrd="0" destOrd="0" presId="urn:microsoft.com/office/officeart/2005/8/layout/default"/>
    <dgm:cxn modelId="{A537D088-3082-EE4E-B8D7-B58DAF5CE799}" type="presParOf" srcId="{CF6B56EE-A668-3D46-A2F6-AC7CCA3E5473}" destId="{CFCB1E1F-B647-5841-9BDE-2DBC26E3E5FB}" srcOrd="0" destOrd="0" presId="urn:microsoft.com/office/officeart/2005/8/layout/default"/>
    <dgm:cxn modelId="{034633CF-59CB-FC4C-8559-641AFED76E63}" type="presParOf" srcId="{CF6B56EE-A668-3D46-A2F6-AC7CCA3E5473}" destId="{E03E9523-F7B3-294B-A6C5-3153FDA8B4A3}" srcOrd="1" destOrd="0" presId="urn:microsoft.com/office/officeart/2005/8/layout/default"/>
    <dgm:cxn modelId="{864942EF-4DC9-584F-AB60-8866E264D6CA}" type="presParOf" srcId="{CF6B56EE-A668-3D46-A2F6-AC7CCA3E5473}" destId="{3AB4C0C5-C72B-254E-B47E-ED29B83D85D6}" srcOrd="2" destOrd="0" presId="urn:microsoft.com/office/officeart/2005/8/layout/default"/>
    <dgm:cxn modelId="{F644A0B7-E0A0-F745-9BEC-2CC7A585A3E3}" type="presParOf" srcId="{CF6B56EE-A668-3D46-A2F6-AC7CCA3E5473}" destId="{8F603E16-5AE3-3644-A51D-A76EB0809A1E}" srcOrd="3" destOrd="0" presId="urn:microsoft.com/office/officeart/2005/8/layout/default"/>
    <dgm:cxn modelId="{20484EF2-0A8D-2240-9158-AD760E817167}" type="presParOf" srcId="{CF6B56EE-A668-3D46-A2F6-AC7CCA3E5473}" destId="{D2456FE5-3A4B-5B47-A24F-6E57D3E3AA61}" srcOrd="4"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BB9CD24-6CF8-48A5-AC82-D9CB71F2B3EE}"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5E250EB3-A418-47F7-8FBD-E76710B0FA14}">
      <dgm:prSet/>
      <dgm:spPr/>
      <dgm:t>
        <a:bodyPr/>
        <a:lstStyle/>
        <a:p>
          <a:pPr>
            <a:lnSpc>
              <a:spcPct val="100000"/>
            </a:lnSpc>
          </a:pPr>
          <a:r>
            <a:rPr lang="en-US"/>
            <a:t>Reflection on and improvement of own teaching</a:t>
          </a:r>
        </a:p>
      </dgm:t>
    </dgm:pt>
    <dgm:pt modelId="{21F9948C-F94E-4CE2-B71F-267DF9111CBC}" type="parTrans" cxnId="{84A22BDF-797A-4BEE-8AB5-08DB8D148764}">
      <dgm:prSet/>
      <dgm:spPr/>
      <dgm:t>
        <a:bodyPr/>
        <a:lstStyle/>
        <a:p>
          <a:endParaRPr lang="en-US"/>
        </a:p>
      </dgm:t>
    </dgm:pt>
    <dgm:pt modelId="{955AF05F-3D86-41C9-9311-0B3B8CEA9AC5}" type="sibTrans" cxnId="{84A22BDF-797A-4BEE-8AB5-08DB8D148764}">
      <dgm:prSet/>
      <dgm:spPr/>
      <dgm:t>
        <a:bodyPr/>
        <a:lstStyle/>
        <a:p>
          <a:endParaRPr lang="en-US"/>
        </a:p>
      </dgm:t>
    </dgm:pt>
    <dgm:pt modelId="{B1D556D7-B4CE-4F0D-8155-8CED429F15A7}">
      <dgm:prSet/>
      <dgm:spPr/>
      <dgm:t>
        <a:bodyPr/>
        <a:lstStyle/>
        <a:p>
          <a:pPr>
            <a:lnSpc>
              <a:spcPct val="100000"/>
            </a:lnSpc>
          </a:pPr>
          <a:r>
            <a:rPr lang="en-US"/>
            <a:t>Sources of information: student evaluations, peer evaluations, professional development, and course/learning data</a:t>
          </a:r>
        </a:p>
      </dgm:t>
    </dgm:pt>
    <dgm:pt modelId="{510CCC92-365B-4DA4-8DEA-E4F4217A5E49}" type="parTrans" cxnId="{0D6D7845-EDD5-4B58-9861-C28B291EB6D8}">
      <dgm:prSet/>
      <dgm:spPr/>
      <dgm:t>
        <a:bodyPr/>
        <a:lstStyle/>
        <a:p>
          <a:endParaRPr lang="en-US"/>
        </a:p>
      </dgm:t>
    </dgm:pt>
    <dgm:pt modelId="{4F3D5162-BB40-4939-9551-E937454A7A21}" type="sibTrans" cxnId="{0D6D7845-EDD5-4B58-9861-C28B291EB6D8}">
      <dgm:prSet/>
      <dgm:spPr/>
      <dgm:t>
        <a:bodyPr/>
        <a:lstStyle/>
        <a:p>
          <a:endParaRPr lang="en-US"/>
        </a:p>
      </dgm:t>
    </dgm:pt>
    <dgm:pt modelId="{55C51B94-F2BC-4461-808D-F5202BB5F7C9}">
      <dgm:prSet/>
      <dgm:spPr/>
      <dgm:t>
        <a:bodyPr/>
        <a:lstStyle/>
        <a:p>
          <a:pPr>
            <a:lnSpc>
              <a:spcPct val="100000"/>
            </a:lnSpc>
          </a:pPr>
          <a:r>
            <a:rPr lang="en-US"/>
            <a:t>Evidence of extraordinary student learning</a:t>
          </a:r>
        </a:p>
      </dgm:t>
    </dgm:pt>
    <dgm:pt modelId="{BC428932-06F8-4433-9E9F-9B56E461E28A}" type="parTrans" cxnId="{EE57428C-7281-45D5-9C53-31CA78942977}">
      <dgm:prSet/>
      <dgm:spPr/>
      <dgm:t>
        <a:bodyPr/>
        <a:lstStyle/>
        <a:p>
          <a:endParaRPr lang="en-US"/>
        </a:p>
      </dgm:t>
    </dgm:pt>
    <dgm:pt modelId="{839D1EA5-E939-4733-A26A-854EF55C76E6}" type="sibTrans" cxnId="{EE57428C-7281-45D5-9C53-31CA78942977}">
      <dgm:prSet/>
      <dgm:spPr/>
      <dgm:t>
        <a:bodyPr/>
        <a:lstStyle/>
        <a:p>
          <a:endParaRPr lang="en-US"/>
        </a:p>
      </dgm:t>
    </dgm:pt>
    <dgm:pt modelId="{FE5ADE05-8BBB-4A28-A300-723651C79D6A}">
      <dgm:prSet/>
      <dgm:spPr/>
      <dgm:t>
        <a:bodyPr/>
        <a:lstStyle/>
        <a:p>
          <a:pPr>
            <a:lnSpc>
              <a:spcPct val="100000"/>
            </a:lnSpc>
          </a:pPr>
          <a:r>
            <a:rPr lang="en-US"/>
            <a:t>External peer evaluation of teaching activities</a:t>
          </a:r>
        </a:p>
      </dgm:t>
    </dgm:pt>
    <dgm:pt modelId="{767AB392-791B-4A3F-8B9D-870703A5BB7C}" type="parTrans" cxnId="{0CD09614-96FF-4E0F-A502-29620C9C751B}">
      <dgm:prSet/>
      <dgm:spPr/>
      <dgm:t>
        <a:bodyPr/>
        <a:lstStyle/>
        <a:p>
          <a:endParaRPr lang="en-US"/>
        </a:p>
      </dgm:t>
    </dgm:pt>
    <dgm:pt modelId="{A8F0D08C-5AB0-4DBD-95E3-971855961C49}" type="sibTrans" cxnId="{0CD09614-96FF-4E0F-A502-29620C9C751B}">
      <dgm:prSet/>
      <dgm:spPr/>
      <dgm:t>
        <a:bodyPr/>
        <a:lstStyle/>
        <a:p>
          <a:endParaRPr lang="en-US"/>
        </a:p>
      </dgm:t>
    </dgm:pt>
    <dgm:pt modelId="{80C031C6-7196-4A89-9E57-1492B6224E77}">
      <dgm:prSet/>
      <dgm:spPr/>
      <dgm:t>
        <a:bodyPr/>
        <a:lstStyle/>
        <a:p>
          <a:pPr>
            <a:lnSpc>
              <a:spcPct val="100000"/>
            </a:lnSpc>
          </a:pPr>
          <a:r>
            <a:rPr lang="en-US"/>
            <a:t>Dissemination of scholarship [of teaching] (for tenure track all ranks, clinical all ranks, and teaching professor for lecturer ranks.)</a:t>
          </a:r>
        </a:p>
      </dgm:t>
    </dgm:pt>
    <dgm:pt modelId="{0DEFF9C4-11D8-456A-9548-FD314FC8793F}" type="parTrans" cxnId="{A3CBEB99-E556-4214-960B-C8CEC7DE96EF}">
      <dgm:prSet/>
      <dgm:spPr/>
      <dgm:t>
        <a:bodyPr/>
        <a:lstStyle/>
        <a:p>
          <a:endParaRPr lang="en-US"/>
        </a:p>
      </dgm:t>
    </dgm:pt>
    <dgm:pt modelId="{4A516013-151D-4104-87E3-D0680DAA5932}" type="sibTrans" cxnId="{A3CBEB99-E556-4214-960B-C8CEC7DE96EF}">
      <dgm:prSet/>
      <dgm:spPr/>
      <dgm:t>
        <a:bodyPr/>
        <a:lstStyle/>
        <a:p>
          <a:endParaRPr lang="en-US"/>
        </a:p>
      </dgm:t>
    </dgm:pt>
    <dgm:pt modelId="{CAFD0CAB-2C36-F74B-82D8-09751265E356}">
      <dgm:prSet/>
      <dgm:spPr/>
      <dgm:t>
        <a:bodyPr/>
        <a:lstStyle/>
        <a:p>
          <a:pPr>
            <a:lnSpc>
              <a:spcPct val="100000"/>
            </a:lnSpc>
          </a:pPr>
          <a:r>
            <a:rPr lang="en-US"/>
            <a:t>Sophisticated teaching philosophy</a:t>
          </a:r>
        </a:p>
      </dgm:t>
    </dgm:pt>
    <dgm:pt modelId="{BC8C0449-51F0-1B48-91F1-9357B790F6A7}" type="parTrans" cxnId="{A8D32C8C-2CAD-CE4F-BB81-B8557A79C564}">
      <dgm:prSet/>
      <dgm:spPr/>
      <dgm:t>
        <a:bodyPr/>
        <a:lstStyle/>
        <a:p>
          <a:endParaRPr lang="en-US"/>
        </a:p>
      </dgm:t>
    </dgm:pt>
    <dgm:pt modelId="{1422E509-FAE5-4747-B38B-6C1E9DF1224A}" type="sibTrans" cxnId="{A8D32C8C-2CAD-CE4F-BB81-B8557A79C564}">
      <dgm:prSet/>
      <dgm:spPr/>
      <dgm:t>
        <a:bodyPr/>
        <a:lstStyle/>
        <a:p>
          <a:endParaRPr lang="en-US"/>
        </a:p>
      </dgm:t>
    </dgm:pt>
    <dgm:pt modelId="{F6040FFC-26A7-4D8F-A8AA-9FC5834285C7}" type="pres">
      <dgm:prSet presAssocID="{FBB9CD24-6CF8-48A5-AC82-D9CB71F2B3EE}" presName="root" presStyleCnt="0">
        <dgm:presLayoutVars>
          <dgm:dir/>
          <dgm:resizeHandles val="exact"/>
        </dgm:presLayoutVars>
      </dgm:prSet>
      <dgm:spPr/>
    </dgm:pt>
    <dgm:pt modelId="{790EED4A-1299-4CEA-9BF4-761E1D87CC2D}" type="pres">
      <dgm:prSet presAssocID="{5E250EB3-A418-47F7-8FBD-E76710B0FA14}" presName="compNode" presStyleCnt="0"/>
      <dgm:spPr/>
    </dgm:pt>
    <dgm:pt modelId="{CE044C31-28B4-463F-AF0D-BC5354FCDC92}" type="pres">
      <dgm:prSet presAssocID="{5E250EB3-A418-47F7-8FBD-E76710B0FA14}" presName="bgRect" presStyleLbl="bgShp" presStyleIdx="0" presStyleCnt="5"/>
      <dgm:spPr/>
    </dgm:pt>
    <dgm:pt modelId="{4A3CD607-72C1-4143-B328-CAE0AB4B8FBA}" type="pres">
      <dgm:prSet presAssocID="{5E250EB3-A418-47F7-8FBD-E76710B0FA14}"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lassroom"/>
        </a:ext>
      </dgm:extLst>
    </dgm:pt>
    <dgm:pt modelId="{CFADDA0D-456B-44CA-A2AD-15264CFDFFA4}" type="pres">
      <dgm:prSet presAssocID="{5E250EB3-A418-47F7-8FBD-E76710B0FA14}" presName="spaceRect" presStyleCnt="0"/>
      <dgm:spPr/>
    </dgm:pt>
    <dgm:pt modelId="{BCD94ABC-B616-48E8-8F24-7F1A35A08215}" type="pres">
      <dgm:prSet presAssocID="{5E250EB3-A418-47F7-8FBD-E76710B0FA14}" presName="parTx" presStyleLbl="revTx" presStyleIdx="0" presStyleCnt="6">
        <dgm:presLayoutVars>
          <dgm:chMax val="0"/>
          <dgm:chPref val="0"/>
        </dgm:presLayoutVars>
      </dgm:prSet>
      <dgm:spPr/>
    </dgm:pt>
    <dgm:pt modelId="{B96D81D2-42B5-461B-ADB1-065F885740C8}" type="pres">
      <dgm:prSet presAssocID="{5E250EB3-A418-47F7-8FBD-E76710B0FA14}" presName="desTx" presStyleLbl="revTx" presStyleIdx="1" presStyleCnt="6">
        <dgm:presLayoutVars/>
      </dgm:prSet>
      <dgm:spPr/>
    </dgm:pt>
    <dgm:pt modelId="{96D1A830-39C1-4D35-B8D1-28BC4D3EFFD3}" type="pres">
      <dgm:prSet presAssocID="{955AF05F-3D86-41C9-9311-0B3B8CEA9AC5}" presName="sibTrans" presStyleCnt="0"/>
      <dgm:spPr/>
    </dgm:pt>
    <dgm:pt modelId="{9CEB23B3-592F-4E62-8B72-1D067C1167FB}" type="pres">
      <dgm:prSet presAssocID="{55C51B94-F2BC-4461-808D-F5202BB5F7C9}" presName="compNode" presStyleCnt="0"/>
      <dgm:spPr/>
    </dgm:pt>
    <dgm:pt modelId="{22853E05-15F8-42F5-A5B7-E8809EE5127C}" type="pres">
      <dgm:prSet presAssocID="{55C51B94-F2BC-4461-808D-F5202BB5F7C9}" presName="bgRect" presStyleLbl="bgShp" presStyleIdx="1" presStyleCnt="5"/>
      <dgm:spPr/>
    </dgm:pt>
    <dgm:pt modelId="{ADB74DBC-1812-4B68-A5E8-93F6205D8300}" type="pres">
      <dgm:prSet presAssocID="{55C51B94-F2BC-4461-808D-F5202BB5F7C9}"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Books"/>
        </a:ext>
      </dgm:extLst>
    </dgm:pt>
    <dgm:pt modelId="{E5523706-E24D-4048-9BB5-1BB3FFCBF2A2}" type="pres">
      <dgm:prSet presAssocID="{55C51B94-F2BC-4461-808D-F5202BB5F7C9}" presName="spaceRect" presStyleCnt="0"/>
      <dgm:spPr/>
    </dgm:pt>
    <dgm:pt modelId="{3C836B15-EEB6-434E-AC31-4B1CFC3BD520}" type="pres">
      <dgm:prSet presAssocID="{55C51B94-F2BC-4461-808D-F5202BB5F7C9}" presName="parTx" presStyleLbl="revTx" presStyleIdx="2" presStyleCnt="6">
        <dgm:presLayoutVars>
          <dgm:chMax val="0"/>
          <dgm:chPref val="0"/>
        </dgm:presLayoutVars>
      </dgm:prSet>
      <dgm:spPr/>
    </dgm:pt>
    <dgm:pt modelId="{1BC8754C-A013-494A-B611-976EA5E5E630}" type="pres">
      <dgm:prSet presAssocID="{839D1EA5-E939-4733-A26A-854EF55C76E6}" presName="sibTrans" presStyleCnt="0"/>
      <dgm:spPr/>
    </dgm:pt>
    <dgm:pt modelId="{FD90A178-7180-4439-8651-5FE8A412FEC1}" type="pres">
      <dgm:prSet presAssocID="{CAFD0CAB-2C36-F74B-82D8-09751265E356}" presName="compNode" presStyleCnt="0"/>
      <dgm:spPr/>
    </dgm:pt>
    <dgm:pt modelId="{87FD1E63-4450-4254-A203-7218E07ABEFC}" type="pres">
      <dgm:prSet presAssocID="{CAFD0CAB-2C36-F74B-82D8-09751265E356}" presName="bgRect" presStyleLbl="bgShp" presStyleIdx="2" presStyleCnt="5"/>
      <dgm:spPr/>
    </dgm:pt>
    <dgm:pt modelId="{448617F8-53A2-4551-8CEF-70809AE804F3}" type="pres">
      <dgm:prSet presAssocID="{CAFD0CAB-2C36-F74B-82D8-09751265E356}"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heckmark"/>
        </a:ext>
      </dgm:extLst>
    </dgm:pt>
    <dgm:pt modelId="{CC14010B-441D-488B-BE76-7947BE01F843}" type="pres">
      <dgm:prSet presAssocID="{CAFD0CAB-2C36-F74B-82D8-09751265E356}" presName="spaceRect" presStyleCnt="0"/>
      <dgm:spPr/>
    </dgm:pt>
    <dgm:pt modelId="{2ED08D48-0B85-4B1C-97F2-2C2B4CA5C1D9}" type="pres">
      <dgm:prSet presAssocID="{CAFD0CAB-2C36-F74B-82D8-09751265E356}" presName="parTx" presStyleLbl="revTx" presStyleIdx="3" presStyleCnt="6">
        <dgm:presLayoutVars>
          <dgm:chMax val="0"/>
          <dgm:chPref val="0"/>
        </dgm:presLayoutVars>
      </dgm:prSet>
      <dgm:spPr/>
    </dgm:pt>
    <dgm:pt modelId="{E43954C3-CAAD-4DE5-87A9-7E53D2A01D45}" type="pres">
      <dgm:prSet presAssocID="{1422E509-FAE5-4747-B38B-6C1E9DF1224A}" presName="sibTrans" presStyleCnt="0"/>
      <dgm:spPr/>
    </dgm:pt>
    <dgm:pt modelId="{0DC73E07-26BD-41A5-9E27-761A50214E16}" type="pres">
      <dgm:prSet presAssocID="{FE5ADE05-8BBB-4A28-A300-723651C79D6A}" presName="compNode" presStyleCnt="0"/>
      <dgm:spPr/>
    </dgm:pt>
    <dgm:pt modelId="{1B2AA13C-8513-4AEA-8216-393CF2C66287}" type="pres">
      <dgm:prSet presAssocID="{FE5ADE05-8BBB-4A28-A300-723651C79D6A}" presName="bgRect" presStyleLbl="bgShp" presStyleIdx="3" presStyleCnt="5"/>
      <dgm:spPr/>
    </dgm:pt>
    <dgm:pt modelId="{A008396A-27FA-42D7-9A85-4F43B7DEE400}" type="pres">
      <dgm:prSet presAssocID="{FE5ADE05-8BBB-4A28-A300-723651C79D6A}"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Diploma Roll"/>
        </a:ext>
      </dgm:extLst>
    </dgm:pt>
    <dgm:pt modelId="{4C3F6981-6F7A-4E0E-A89F-B8183B0FCDEB}" type="pres">
      <dgm:prSet presAssocID="{FE5ADE05-8BBB-4A28-A300-723651C79D6A}" presName="spaceRect" presStyleCnt="0"/>
      <dgm:spPr/>
    </dgm:pt>
    <dgm:pt modelId="{41B31FB2-473F-4C61-8976-2490F79898DE}" type="pres">
      <dgm:prSet presAssocID="{FE5ADE05-8BBB-4A28-A300-723651C79D6A}" presName="parTx" presStyleLbl="revTx" presStyleIdx="4" presStyleCnt="6">
        <dgm:presLayoutVars>
          <dgm:chMax val="0"/>
          <dgm:chPref val="0"/>
        </dgm:presLayoutVars>
      </dgm:prSet>
      <dgm:spPr/>
    </dgm:pt>
    <dgm:pt modelId="{E295C680-17C2-48B4-AE52-E136D7D06C86}" type="pres">
      <dgm:prSet presAssocID="{A8F0D08C-5AB0-4DBD-95E3-971855961C49}" presName="sibTrans" presStyleCnt="0"/>
      <dgm:spPr/>
    </dgm:pt>
    <dgm:pt modelId="{8762BF11-46A1-4A98-913F-970D1D277960}" type="pres">
      <dgm:prSet presAssocID="{80C031C6-7196-4A89-9E57-1492B6224E77}" presName="compNode" presStyleCnt="0"/>
      <dgm:spPr/>
    </dgm:pt>
    <dgm:pt modelId="{1E6E8A9D-4E71-480E-B84D-35694427722F}" type="pres">
      <dgm:prSet presAssocID="{80C031C6-7196-4A89-9E57-1492B6224E77}" presName="bgRect" presStyleLbl="bgShp" presStyleIdx="4" presStyleCnt="5"/>
      <dgm:spPr/>
    </dgm:pt>
    <dgm:pt modelId="{61F58DDE-F690-40D4-931B-DE55D351643C}" type="pres">
      <dgm:prSet presAssocID="{80C031C6-7196-4A89-9E57-1492B6224E77}"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Teacher"/>
        </a:ext>
      </dgm:extLst>
    </dgm:pt>
    <dgm:pt modelId="{09CE5EB6-4B21-4B22-8D35-2AED97306EEB}" type="pres">
      <dgm:prSet presAssocID="{80C031C6-7196-4A89-9E57-1492B6224E77}" presName="spaceRect" presStyleCnt="0"/>
      <dgm:spPr/>
    </dgm:pt>
    <dgm:pt modelId="{B748699C-D4AC-4EDA-88FB-0452172CB63C}" type="pres">
      <dgm:prSet presAssocID="{80C031C6-7196-4A89-9E57-1492B6224E77}" presName="parTx" presStyleLbl="revTx" presStyleIdx="5" presStyleCnt="6">
        <dgm:presLayoutVars>
          <dgm:chMax val="0"/>
          <dgm:chPref val="0"/>
        </dgm:presLayoutVars>
      </dgm:prSet>
      <dgm:spPr/>
    </dgm:pt>
  </dgm:ptLst>
  <dgm:cxnLst>
    <dgm:cxn modelId="{0CD09614-96FF-4E0F-A502-29620C9C751B}" srcId="{FBB9CD24-6CF8-48A5-AC82-D9CB71F2B3EE}" destId="{FE5ADE05-8BBB-4A28-A300-723651C79D6A}" srcOrd="3" destOrd="0" parTransId="{767AB392-791B-4A3F-8B9D-870703A5BB7C}" sibTransId="{A8F0D08C-5AB0-4DBD-95E3-971855961C49}"/>
    <dgm:cxn modelId="{F9CBF81B-2A18-924A-9ED2-17FDABA1DE26}" type="presOf" srcId="{55C51B94-F2BC-4461-808D-F5202BB5F7C9}" destId="{3C836B15-EEB6-434E-AC31-4B1CFC3BD520}" srcOrd="0" destOrd="0" presId="urn:microsoft.com/office/officeart/2018/2/layout/IconVerticalSolidList"/>
    <dgm:cxn modelId="{C329C531-2E7E-9144-9186-6F3A77583A71}" type="presOf" srcId="{80C031C6-7196-4A89-9E57-1492B6224E77}" destId="{B748699C-D4AC-4EDA-88FB-0452172CB63C}" srcOrd="0" destOrd="0" presId="urn:microsoft.com/office/officeart/2018/2/layout/IconVerticalSolidList"/>
    <dgm:cxn modelId="{0D6D7845-EDD5-4B58-9861-C28B291EB6D8}" srcId="{5E250EB3-A418-47F7-8FBD-E76710B0FA14}" destId="{B1D556D7-B4CE-4F0D-8155-8CED429F15A7}" srcOrd="0" destOrd="0" parTransId="{510CCC92-365B-4DA4-8DEA-E4F4217A5E49}" sibTransId="{4F3D5162-BB40-4939-9551-E937454A7A21}"/>
    <dgm:cxn modelId="{D5580E85-2BEA-0F48-A2D3-2F8B3A3D2725}" type="presOf" srcId="{FE5ADE05-8BBB-4A28-A300-723651C79D6A}" destId="{41B31FB2-473F-4C61-8976-2490F79898DE}" srcOrd="0" destOrd="0" presId="urn:microsoft.com/office/officeart/2018/2/layout/IconVerticalSolidList"/>
    <dgm:cxn modelId="{A8D32C8C-2CAD-CE4F-BB81-B8557A79C564}" srcId="{FBB9CD24-6CF8-48A5-AC82-D9CB71F2B3EE}" destId="{CAFD0CAB-2C36-F74B-82D8-09751265E356}" srcOrd="2" destOrd="0" parTransId="{BC8C0449-51F0-1B48-91F1-9357B790F6A7}" sibTransId="{1422E509-FAE5-4747-B38B-6C1E9DF1224A}"/>
    <dgm:cxn modelId="{EE57428C-7281-45D5-9C53-31CA78942977}" srcId="{FBB9CD24-6CF8-48A5-AC82-D9CB71F2B3EE}" destId="{55C51B94-F2BC-4461-808D-F5202BB5F7C9}" srcOrd="1" destOrd="0" parTransId="{BC428932-06F8-4433-9E9F-9B56E461E28A}" sibTransId="{839D1EA5-E939-4733-A26A-854EF55C76E6}"/>
    <dgm:cxn modelId="{78B2A398-BA76-784F-92F8-F7B75A09B453}" type="presOf" srcId="{5E250EB3-A418-47F7-8FBD-E76710B0FA14}" destId="{BCD94ABC-B616-48E8-8F24-7F1A35A08215}" srcOrd="0" destOrd="0" presId="urn:microsoft.com/office/officeart/2018/2/layout/IconVerticalSolidList"/>
    <dgm:cxn modelId="{A3CBEB99-E556-4214-960B-C8CEC7DE96EF}" srcId="{FBB9CD24-6CF8-48A5-AC82-D9CB71F2B3EE}" destId="{80C031C6-7196-4A89-9E57-1492B6224E77}" srcOrd="4" destOrd="0" parTransId="{0DEFF9C4-11D8-456A-9548-FD314FC8793F}" sibTransId="{4A516013-151D-4104-87E3-D0680DAA5932}"/>
    <dgm:cxn modelId="{E5859DBF-390E-3A4D-94C9-669A63AC7069}" type="presOf" srcId="{B1D556D7-B4CE-4F0D-8155-8CED429F15A7}" destId="{B96D81D2-42B5-461B-ADB1-065F885740C8}" srcOrd="0" destOrd="0" presId="urn:microsoft.com/office/officeart/2018/2/layout/IconVerticalSolidList"/>
    <dgm:cxn modelId="{D8948CC5-6312-EB49-9BE8-CF2162691C42}" type="presOf" srcId="{FBB9CD24-6CF8-48A5-AC82-D9CB71F2B3EE}" destId="{F6040FFC-26A7-4D8F-A8AA-9FC5834285C7}" srcOrd="0" destOrd="0" presId="urn:microsoft.com/office/officeart/2018/2/layout/IconVerticalSolidList"/>
    <dgm:cxn modelId="{84A22BDF-797A-4BEE-8AB5-08DB8D148764}" srcId="{FBB9CD24-6CF8-48A5-AC82-D9CB71F2B3EE}" destId="{5E250EB3-A418-47F7-8FBD-E76710B0FA14}" srcOrd="0" destOrd="0" parTransId="{21F9948C-F94E-4CE2-B71F-267DF9111CBC}" sibTransId="{955AF05F-3D86-41C9-9311-0B3B8CEA9AC5}"/>
    <dgm:cxn modelId="{2554CEF2-F8CC-E047-AC32-3D6C14DB62E9}" type="presOf" srcId="{CAFD0CAB-2C36-F74B-82D8-09751265E356}" destId="{2ED08D48-0B85-4B1C-97F2-2C2B4CA5C1D9}" srcOrd="0" destOrd="0" presId="urn:microsoft.com/office/officeart/2018/2/layout/IconVerticalSolidList"/>
    <dgm:cxn modelId="{B205B56E-08FA-0B45-89B6-193BA1F77440}" type="presParOf" srcId="{F6040FFC-26A7-4D8F-A8AA-9FC5834285C7}" destId="{790EED4A-1299-4CEA-9BF4-761E1D87CC2D}" srcOrd="0" destOrd="0" presId="urn:microsoft.com/office/officeart/2018/2/layout/IconVerticalSolidList"/>
    <dgm:cxn modelId="{18820362-A584-7B4A-B90C-A4C2C7AF1290}" type="presParOf" srcId="{790EED4A-1299-4CEA-9BF4-761E1D87CC2D}" destId="{CE044C31-28B4-463F-AF0D-BC5354FCDC92}" srcOrd="0" destOrd="0" presId="urn:microsoft.com/office/officeart/2018/2/layout/IconVerticalSolidList"/>
    <dgm:cxn modelId="{1C962792-2C8F-E24F-8231-58947E923D13}" type="presParOf" srcId="{790EED4A-1299-4CEA-9BF4-761E1D87CC2D}" destId="{4A3CD607-72C1-4143-B328-CAE0AB4B8FBA}" srcOrd="1" destOrd="0" presId="urn:microsoft.com/office/officeart/2018/2/layout/IconVerticalSolidList"/>
    <dgm:cxn modelId="{836B436E-6DF4-F949-9575-EF26A5C554CD}" type="presParOf" srcId="{790EED4A-1299-4CEA-9BF4-761E1D87CC2D}" destId="{CFADDA0D-456B-44CA-A2AD-15264CFDFFA4}" srcOrd="2" destOrd="0" presId="urn:microsoft.com/office/officeart/2018/2/layout/IconVerticalSolidList"/>
    <dgm:cxn modelId="{993CA22A-1C7F-1441-9693-83A6CD8503BC}" type="presParOf" srcId="{790EED4A-1299-4CEA-9BF4-761E1D87CC2D}" destId="{BCD94ABC-B616-48E8-8F24-7F1A35A08215}" srcOrd="3" destOrd="0" presId="urn:microsoft.com/office/officeart/2018/2/layout/IconVerticalSolidList"/>
    <dgm:cxn modelId="{AF35CADE-F8E2-8244-B6DA-C521BEEEA47A}" type="presParOf" srcId="{790EED4A-1299-4CEA-9BF4-761E1D87CC2D}" destId="{B96D81D2-42B5-461B-ADB1-065F885740C8}" srcOrd="4" destOrd="0" presId="urn:microsoft.com/office/officeart/2018/2/layout/IconVerticalSolidList"/>
    <dgm:cxn modelId="{84AB2392-6167-104F-9A4F-42CFBD4B2EF1}" type="presParOf" srcId="{F6040FFC-26A7-4D8F-A8AA-9FC5834285C7}" destId="{96D1A830-39C1-4D35-B8D1-28BC4D3EFFD3}" srcOrd="1" destOrd="0" presId="urn:microsoft.com/office/officeart/2018/2/layout/IconVerticalSolidList"/>
    <dgm:cxn modelId="{812E8D33-F55A-1F45-8148-2950F09E7FAB}" type="presParOf" srcId="{F6040FFC-26A7-4D8F-A8AA-9FC5834285C7}" destId="{9CEB23B3-592F-4E62-8B72-1D067C1167FB}" srcOrd="2" destOrd="0" presId="urn:microsoft.com/office/officeart/2018/2/layout/IconVerticalSolidList"/>
    <dgm:cxn modelId="{BD8C1F24-3822-8346-82E0-AE362438E9C8}" type="presParOf" srcId="{9CEB23B3-592F-4E62-8B72-1D067C1167FB}" destId="{22853E05-15F8-42F5-A5B7-E8809EE5127C}" srcOrd="0" destOrd="0" presId="urn:microsoft.com/office/officeart/2018/2/layout/IconVerticalSolidList"/>
    <dgm:cxn modelId="{57F86E89-21C9-C74D-95EF-F8A3ECC75B66}" type="presParOf" srcId="{9CEB23B3-592F-4E62-8B72-1D067C1167FB}" destId="{ADB74DBC-1812-4B68-A5E8-93F6205D8300}" srcOrd="1" destOrd="0" presId="urn:microsoft.com/office/officeart/2018/2/layout/IconVerticalSolidList"/>
    <dgm:cxn modelId="{98E9BB08-1B4A-7F45-B79C-6A3B2F4A7C55}" type="presParOf" srcId="{9CEB23B3-592F-4E62-8B72-1D067C1167FB}" destId="{E5523706-E24D-4048-9BB5-1BB3FFCBF2A2}" srcOrd="2" destOrd="0" presId="urn:microsoft.com/office/officeart/2018/2/layout/IconVerticalSolidList"/>
    <dgm:cxn modelId="{3408A10D-63F5-D147-AC32-7B6A72D36159}" type="presParOf" srcId="{9CEB23B3-592F-4E62-8B72-1D067C1167FB}" destId="{3C836B15-EEB6-434E-AC31-4B1CFC3BD520}" srcOrd="3" destOrd="0" presId="urn:microsoft.com/office/officeart/2018/2/layout/IconVerticalSolidList"/>
    <dgm:cxn modelId="{E4DB68C7-2C00-F24F-9890-C4B099CFEC21}" type="presParOf" srcId="{F6040FFC-26A7-4D8F-A8AA-9FC5834285C7}" destId="{1BC8754C-A013-494A-B611-976EA5E5E630}" srcOrd="3" destOrd="0" presId="urn:microsoft.com/office/officeart/2018/2/layout/IconVerticalSolidList"/>
    <dgm:cxn modelId="{13515281-0825-4840-B875-8B7D6E261DB4}" type="presParOf" srcId="{F6040FFC-26A7-4D8F-A8AA-9FC5834285C7}" destId="{FD90A178-7180-4439-8651-5FE8A412FEC1}" srcOrd="4" destOrd="0" presId="urn:microsoft.com/office/officeart/2018/2/layout/IconVerticalSolidList"/>
    <dgm:cxn modelId="{FF9DEF7E-5209-C34A-9BA3-65EACDB0C746}" type="presParOf" srcId="{FD90A178-7180-4439-8651-5FE8A412FEC1}" destId="{87FD1E63-4450-4254-A203-7218E07ABEFC}" srcOrd="0" destOrd="0" presId="urn:microsoft.com/office/officeart/2018/2/layout/IconVerticalSolidList"/>
    <dgm:cxn modelId="{C69EB3CF-FC3D-904F-9440-0B54B309587E}" type="presParOf" srcId="{FD90A178-7180-4439-8651-5FE8A412FEC1}" destId="{448617F8-53A2-4551-8CEF-70809AE804F3}" srcOrd="1" destOrd="0" presId="urn:microsoft.com/office/officeart/2018/2/layout/IconVerticalSolidList"/>
    <dgm:cxn modelId="{C987B032-6290-4644-A995-39F5AF951E29}" type="presParOf" srcId="{FD90A178-7180-4439-8651-5FE8A412FEC1}" destId="{CC14010B-441D-488B-BE76-7947BE01F843}" srcOrd="2" destOrd="0" presId="urn:microsoft.com/office/officeart/2018/2/layout/IconVerticalSolidList"/>
    <dgm:cxn modelId="{DB347038-0381-5B49-9891-3DE89BDD959E}" type="presParOf" srcId="{FD90A178-7180-4439-8651-5FE8A412FEC1}" destId="{2ED08D48-0B85-4B1C-97F2-2C2B4CA5C1D9}" srcOrd="3" destOrd="0" presId="urn:microsoft.com/office/officeart/2018/2/layout/IconVerticalSolidList"/>
    <dgm:cxn modelId="{6A8D4F13-88D5-334D-8579-E713372C0927}" type="presParOf" srcId="{F6040FFC-26A7-4D8F-A8AA-9FC5834285C7}" destId="{E43954C3-CAAD-4DE5-87A9-7E53D2A01D45}" srcOrd="5" destOrd="0" presId="urn:microsoft.com/office/officeart/2018/2/layout/IconVerticalSolidList"/>
    <dgm:cxn modelId="{98A7EDDB-91E2-3746-964D-995C16DD4008}" type="presParOf" srcId="{F6040FFC-26A7-4D8F-A8AA-9FC5834285C7}" destId="{0DC73E07-26BD-41A5-9E27-761A50214E16}" srcOrd="6" destOrd="0" presId="urn:microsoft.com/office/officeart/2018/2/layout/IconVerticalSolidList"/>
    <dgm:cxn modelId="{882B6E5C-7746-704A-9AE1-1362721584A9}" type="presParOf" srcId="{0DC73E07-26BD-41A5-9E27-761A50214E16}" destId="{1B2AA13C-8513-4AEA-8216-393CF2C66287}" srcOrd="0" destOrd="0" presId="urn:microsoft.com/office/officeart/2018/2/layout/IconVerticalSolidList"/>
    <dgm:cxn modelId="{4A9015BA-CB11-4147-9446-0F0EA2B701DB}" type="presParOf" srcId="{0DC73E07-26BD-41A5-9E27-761A50214E16}" destId="{A008396A-27FA-42D7-9A85-4F43B7DEE400}" srcOrd="1" destOrd="0" presId="urn:microsoft.com/office/officeart/2018/2/layout/IconVerticalSolidList"/>
    <dgm:cxn modelId="{C5C65454-B2A0-E641-A66C-08749AD32CAD}" type="presParOf" srcId="{0DC73E07-26BD-41A5-9E27-761A50214E16}" destId="{4C3F6981-6F7A-4E0E-A89F-B8183B0FCDEB}" srcOrd="2" destOrd="0" presId="urn:microsoft.com/office/officeart/2018/2/layout/IconVerticalSolidList"/>
    <dgm:cxn modelId="{A958EBB8-41AC-4145-A271-3BB4EAF0C6CF}" type="presParOf" srcId="{0DC73E07-26BD-41A5-9E27-761A50214E16}" destId="{41B31FB2-473F-4C61-8976-2490F79898DE}" srcOrd="3" destOrd="0" presId="urn:microsoft.com/office/officeart/2018/2/layout/IconVerticalSolidList"/>
    <dgm:cxn modelId="{2FFDE4B3-CCB2-9B47-B5E2-FD3D42F5E66F}" type="presParOf" srcId="{F6040FFC-26A7-4D8F-A8AA-9FC5834285C7}" destId="{E295C680-17C2-48B4-AE52-E136D7D06C86}" srcOrd="7" destOrd="0" presId="urn:microsoft.com/office/officeart/2018/2/layout/IconVerticalSolidList"/>
    <dgm:cxn modelId="{B0A41044-543F-604B-BF60-206B103B6E6A}" type="presParOf" srcId="{F6040FFC-26A7-4D8F-A8AA-9FC5834285C7}" destId="{8762BF11-46A1-4A98-913F-970D1D277960}" srcOrd="8" destOrd="0" presId="urn:microsoft.com/office/officeart/2018/2/layout/IconVerticalSolidList"/>
    <dgm:cxn modelId="{84633520-7A9F-214C-AE22-A21FC0123279}" type="presParOf" srcId="{8762BF11-46A1-4A98-913F-970D1D277960}" destId="{1E6E8A9D-4E71-480E-B84D-35694427722F}" srcOrd="0" destOrd="0" presId="urn:microsoft.com/office/officeart/2018/2/layout/IconVerticalSolidList"/>
    <dgm:cxn modelId="{F760962E-A4A5-C546-A3A9-7C6F304AE549}" type="presParOf" srcId="{8762BF11-46A1-4A98-913F-970D1D277960}" destId="{61F58DDE-F690-40D4-931B-DE55D351643C}" srcOrd="1" destOrd="0" presId="urn:microsoft.com/office/officeart/2018/2/layout/IconVerticalSolidList"/>
    <dgm:cxn modelId="{08F1A766-5E8B-5D45-A7AB-6EC777AA850B}" type="presParOf" srcId="{8762BF11-46A1-4A98-913F-970D1D277960}" destId="{09CE5EB6-4B21-4B22-8D35-2AED97306EEB}" srcOrd="2" destOrd="0" presId="urn:microsoft.com/office/officeart/2018/2/layout/IconVerticalSolidList"/>
    <dgm:cxn modelId="{204404C6-02D3-B54A-B650-8BE8C5FA9E91}" type="presParOf" srcId="{8762BF11-46A1-4A98-913F-970D1D277960}" destId="{B748699C-D4AC-4EDA-88FB-0452172CB63C}"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2C92DC9-43F2-4E9B-B383-7DCE1EB43799}"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40DA8EDB-3711-45FE-AFED-043FF4E5840D}">
      <dgm:prSet/>
      <dgm:spPr/>
      <dgm:t>
        <a:bodyPr/>
        <a:lstStyle/>
        <a:p>
          <a:r>
            <a:rPr lang="en-US"/>
            <a:t>Lecturer and clinical faculty may present products of scholarly activity as part of a case for excellence in teaching, on condition that they discuss and demonstrate how those activities support teaching. </a:t>
          </a:r>
        </a:p>
      </dgm:t>
    </dgm:pt>
    <dgm:pt modelId="{0844B592-99DF-499E-BB8A-B7264DF17276}" type="parTrans" cxnId="{974F0308-68F2-4093-8D7F-4735CCE6C314}">
      <dgm:prSet/>
      <dgm:spPr/>
      <dgm:t>
        <a:bodyPr/>
        <a:lstStyle/>
        <a:p>
          <a:endParaRPr lang="en-US"/>
        </a:p>
      </dgm:t>
    </dgm:pt>
    <dgm:pt modelId="{9A998032-379B-4EF0-BD20-0D426E310796}" type="sibTrans" cxnId="{974F0308-68F2-4093-8D7F-4735CCE6C314}">
      <dgm:prSet/>
      <dgm:spPr/>
      <dgm:t>
        <a:bodyPr/>
        <a:lstStyle/>
        <a:p>
          <a:endParaRPr lang="en-US"/>
        </a:p>
      </dgm:t>
    </dgm:pt>
    <dgm:pt modelId="{F21881DE-3E9B-47F7-8900-A563B8EE4EF7}">
      <dgm:prSet/>
      <dgm:spPr/>
      <dgm:t>
        <a:bodyPr/>
        <a:lstStyle/>
        <a:p>
          <a:r>
            <a:rPr lang="en-US"/>
            <a:t>No product may be labelled as “research” (per IU policy) but they may be listed in the ‘teaching’ section of a IUPUI P&amp;T CV. </a:t>
          </a:r>
        </a:p>
      </dgm:t>
    </dgm:pt>
    <dgm:pt modelId="{F3B5CFB9-E6D8-4752-A3AA-389B27099172}" type="parTrans" cxnId="{3EC9E6B4-489F-40AF-A86D-0C1079A3FD56}">
      <dgm:prSet/>
      <dgm:spPr/>
      <dgm:t>
        <a:bodyPr/>
        <a:lstStyle/>
        <a:p>
          <a:endParaRPr lang="en-US"/>
        </a:p>
      </dgm:t>
    </dgm:pt>
    <dgm:pt modelId="{1A99DE12-D0E0-45DB-9DEC-04439142B4F4}" type="sibTrans" cxnId="{3EC9E6B4-489F-40AF-A86D-0C1079A3FD56}">
      <dgm:prSet/>
      <dgm:spPr/>
      <dgm:t>
        <a:bodyPr/>
        <a:lstStyle/>
        <a:p>
          <a:endParaRPr lang="en-US"/>
        </a:p>
      </dgm:t>
    </dgm:pt>
    <dgm:pt modelId="{B2800AAE-9E2C-4E0D-9FF8-D539441A3E7B}">
      <dgm:prSet/>
      <dgm:spPr/>
      <dgm:t>
        <a:bodyPr/>
        <a:lstStyle/>
        <a:p>
          <a:r>
            <a:rPr lang="en-US"/>
            <a:t>Clinical faculty whose scholarship supports their service are likely to use service as an area of excellence. </a:t>
          </a:r>
        </a:p>
      </dgm:t>
    </dgm:pt>
    <dgm:pt modelId="{06E80858-030F-4440-9DDF-A7980FB71107}" type="parTrans" cxnId="{093F6DD7-75D8-4FB0-A626-B7903DE6FF6A}">
      <dgm:prSet/>
      <dgm:spPr/>
      <dgm:t>
        <a:bodyPr/>
        <a:lstStyle/>
        <a:p>
          <a:endParaRPr lang="en-US"/>
        </a:p>
      </dgm:t>
    </dgm:pt>
    <dgm:pt modelId="{9EEA2B69-66F8-41CD-88BF-286A5F5CD257}" type="sibTrans" cxnId="{093F6DD7-75D8-4FB0-A626-B7903DE6FF6A}">
      <dgm:prSet/>
      <dgm:spPr/>
      <dgm:t>
        <a:bodyPr/>
        <a:lstStyle/>
        <a:p>
          <a:endParaRPr lang="en-US"/>
        </a:p>
      </dgm:t>
    </dgm:pt>
    <dgm:pt modelId="{1E2007F0-5291-47DF-9DC4-5765C6FCEF4D}" type="pres">
      <dgm:prSet presAssocID="{02C92DC9-43F2-4E9B-B383-7DCE1EB43799}" presName="root" presStyleCnt="0">
        <dgm:presLayoutVars>
          <dgm:dir/>
          <dgm:resizeHandles val="exact"/>
        </dgm:presLayoutVars>
      </dgm:prSet>
      <dgm:spPr/>
    </dgm:pt>
    <dgm:pt modelId="{7B436BFF-79E1-48B0-9E9A-6272B21CCAFC}" type="pres">
      <dgm:prSet presAssocID="{40DA8EDB-3711-45FE-AFED-043FF4E5840D}" presName="compNode" presStyleCnt="0"/>
      <dgm:spPr/>
    </dgm:pt>
    <dgm:pt modelId="{45FB1968-E650-46B2-A32D-339AFA3FE357}" type="pres">
      <dgm:prSet presAssocID="{40DA8EDB-3711-45FE-AFED-043FF4E5840D}" presName="bgRect" presStyleLbl="bgShp" presStyleIdx="0" presStyleCnt="3"/>
      <dgm:spPr/>
    </dgm:pt>
    <dgm:pt modelId="{F806EC1F-39B3-4B66-A5E3-8CF2F64703AC}" type="pres">
      <dgm:prSet presAssocID="{40DA8EDB-3711-45FE-AFED-043FF4E5840D}"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lassroom"/>
        </a:ext>
      </dgm:extLst>
    </dgm:pt>
    <dgm:pt modelId="{D35FF236-4992-4DA0-8A63-1A0348F408D9}" type="pres">
      <dgm:prSet presAssocID="{40DA8EDB-3711-45FE-AFED-043FF4E5840D}" presName="spaceRect" presStyleCnt="0"/>
      <dgm:spPr/>
    </dgm:pt>
    <dgm:pt modelId="{47712D50-2625-4E2B-96C7-0DA157BDA1D9}" type="pres">
      <dgm:prSet presAssocID="{40DA8EDB-3711-45FE-AFED-043FF4E5840D}" presName="parTx" presStyleLbl="revTx" presStyleIdx="0" presStyleCnt="3">
        <dgm:presLayoutVars>
          <dgm:chMax val="0"/>
          <dgm:chPref val="0"/>
        </dgm:presLayoutVars>
      </dgm:prSet>
      <dgm:spPr/>
    </dgm:pt>
    <dgm:pt modelId="{D21FEE65-08F2-43AC-AEA3-53A6121A0B1C}" type="pres">
      <dgm:prSet presAssocID="{9A998032-379B-4EF0-BD20-0D426E310796}" presName="sibTrans" presStyleCnt="0"/>
      <dgm:spPr/>
    </dgm:pt>
    <dgm:pt modelId="{F2AC4B18-89C7-4C0B-A5EF-213A0146B3E2}" type="pres">
      <dgm:prSet presAssocID="{F21881DE-3E9B-47F7-8900-A563B8EE4EF7}" presName="compNode" presStyleCnt="0"/>
      <dgm:spPr/>
    </dgm:pt>
    <dgm:pt modelId="{DAA2847F-41F6-4FFC-8FA6-C2343F0D152F}" type="pres">
      <dgm:prSet presAssocID="{F21881DE-3E9B-47F7-8900-A563B8EE4EF7}" presName="bgRect" presStyleLbl="bgShp" presStyleIdx="1" presStyleCnt="3"/>
      <dgm:spPr/>
    </dgm:pt>
    <dgm:pt modelId="{342B18F8-03F8-4130-A22F-60E8F8A39C84}" type="pres">
      <dgm:prSet presAssocID="{F21881DE-3E9B-47F7-8900-A563B8EE4EF7}"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Books"/>
        </a:ext>
      </dgm:extLst>
    </dgm:pt>
    <dgm:pt modelId="{C4901472-6D7C-48BA-AB34-97F9AF629AF2}" type="pres">
      <dgm:prSet presAssocID="{F21881DE-3E9B-47F7-8900-A563B8EE4EF7}" presName="spaceRect" presStyleCnt="0"/>
      <dgm:spPr/>
    </dgm:pt>
    <dgm:pt modelId="{3E874914-7FF3-4824-9F27-F58A504033D6}" type="pres">
      <dgm:prSet presAssocID="{F21881DE-3E9B-47F7-8900-A563B8EE4EF7}" presName="parTx" presStyleLbl="revTx" presStyleIdx="1" presStyleCnt="3">
        <dgm:presLayoutVars>
          <dgm:chMax val="0"/>
          <dgm:chPref val="0"/>
        </dgm:presLayoutVars>
      </dgm:prSet>
      <dgm:spPr/>
    </dgm:pt>
    <dgm:pt modelId="{4B01B423-F4A9-425F-9192-415FBE047153}" type="pres">
      <dgm:prSet presAssocID="{1A99DE12-D0E0-45DB-9DEC-04439142B4F4}" presName="sibTrans" presStyleCnt="0"/>
      <dgm:spPr/>
    </dgm:pt>
    <dgm:pt modelId="{28DB1150-BFC9-4B28-B1B2-582E8BCEC797}" type="pres">
      <dgm:prSet presAssocID="{B2800AAE-9E2C-4E0D-9FF8-D539441A3E7B}" presName="compNode" presStyleCnt="0"/>
      <dgm:spPr/>
    </dgm:pt>
    <dgm:pt modelId="{3C8852E5-3D10-4C54-B280-6F29704534A0}" type="pres">
      <dgm:prSet presAssocID="{B2800AAE-9E2C-4E0D-9FF8-D539441A3E7B}" presName="bgRect" presStyleLbl="bgShp" presStyleIdx="2" presStyleCnt="3"/>
      <dgm:spPr/>
    </dgm:pt>
    <dgm:pt modelId="{BA1B319B-9E35-4FAE-9823-8CA679757964}" type="pres">
      <dgm:prSet presAssocID="{B2800AAE-9E2C-4E0D-9FF8-D539441A3E7B}"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Diploma Roll"/>
        </a:ext>
      </dgm:extLst>
    </dgm:pt>
    <dgm:pt modelId="{C38027DE-DEF8-4252-BD66-0C55FC5279EC}" type="pres">
      <dgm:prSet presAssocID="{B2800AAE-9E2C-4E0D-9FF8-D539441A3E7B}" presName="spaceRect" presStyleCnt="0"/>
      <dgm:spPr/>
    </dgm:pt>
    <dgm:pt modelId="{806CA2D2-7041-47FA-90CA-D99C8C80B240}" type="pres">
      <dgm:prSet presAssocID="{B2800AAE-9E2C-4E0D-9FF8-D539441A3E7B}" presName="parTx" presStyleLbl="revTx" presStyleIdx="2" presStyleCnt="3">
        <dgm:presLayoutVars>
          <dgm:chMax val="0"/>
          <dgm:chPref val="0"/>
        </dgm:presLayoutVars>
      </dgm:prSet>
      <dgm:spPr/>
    </dgm:pt>
  </dgm:ptLst>
  <dgm:cxnLst>
    <dgm:cxn modelId="{974F0308-68F2-4093-8D7F-4735CCE6C314}" srcId="{02C92DC9-43F2-4E9B-B383-7DCE1EB43799}" destId="{40DA8EDB-3711-45FE-AFED-043FF4E5840D}" srcOrd="0" destOrd="0" parTransId="{0844B592-99DF-499E-BB8A-B7264DF17276}" sibTransId="{9A998032-379B-4EF0-BD20-0D426E310796}"/>
    <dgm:cxn modelId="{424C6009-1A64-4A7F-8E11-BC1BAA8B058C}" type="presOf" srcId="{02C92DC9-43F2-4E9B-B383-7DCE1EB43799}" destId="{1E2007F0-5291-47DF-9DC4-5765C6FCEF4D}" srcOrd="0" destOrd="0" presId="urn:microsoft.com/office/officeart/2018/2/layout/IconVerticalSolidList"/>
    <dgm:cxn modelId="{56856521-9BF3-4642-8907-3B47AEB4D48D}" type="presOf" srcId="{F21881DE-3E9B-47F7-8900-A563B8EE4EF7}" destId="{3E874914-7FF3-4824-9F27-F58A504033D6}" srcOrd="0" destOrd="0" presId="urn:microsoft.com/office/officeart/2018/2/layout/IconVerticalSolidList"/>
    <dgm:cxn modelId="{F807EA6B-BF31-4679-882C-B15B097A5D75}" type="presOf" srcId="{40DA8EDB-3711-45FE-AFED-043FF4E5840D}" destId="{47712D50-2625-4E2B-96C7-0DA157BDA1D9}" srcOrd="0" destOrd="0" presId="urn:microsoft.com/office/officeart/2018/2/layout/IconVerticalSolidList"/>
    <dgm:cxn modelId="{3EC9E6B4-489F-40AF-A86D-0C1079A3FD56}" srcId="{02C92DC9-43F2-4E9B-B383-7DCE1EB43799}" destId="{F21881DE-3E9B-47F7-8900-A563B8EE4EF7}" srcOrd="1" destOrd="0" parTransId="{F3B5CFB9-E6D8-4752-A3AA-389B27099172}" sibTransId="{1A99DE12-D0E0-45DB-9DEC-04439142B4F4}"/>
    <dgm:cxn modelId="{093F6DD7-75D8-4FB0-A626-B7903DE6FF6A}" srcId="{02C92DC9-43F2-4E9B-B383-7DCE1EB43799}" destId="{B2800AAE-9E2C-4E0D-9FF8-D539441A3E7B}" srcOrd="2" destOrd="0" parTransId="{06E80858-030F-4440-9DDF-A7980FB71107}" sibTransId="{9EEA2B69-66F8-41CD-88BF-286A5F5CD257}"/>
    <dgm:cxn modelId="{21E318F0-D3FC-4B9D-AB01-AA4D2DF195B3}" type="presOf" srcId="{B2800AAE-9E2C-4E0D-9FF8-D539441A3E7B}" destId="{806CA2D2-7041-47FA-90CA-D99C8C80B240}" srcOrd="0" destOrd="0" presId="urn:microsoft.com/office/officeart/2018/2/layout/IconVerticalSolidList"/>
    <dgm:cxn modelId="{450EA875-FE9E-4A39-8E7C-B406D4D34620}" type="presParOf" srcId="{1E2007F0-5291-47DF-9DC4-5765C6FCEF4D}" destId="{7B436BFF-79E1-48B0-9E9A-6272B21CCAFC}" srcOrd="0" destOrd="0" presId="urn:microsoft.com/office/officeart/2018/2/layout/IconVerticalSolidList"/>
    <dgm:cxn modelId="{778884C7-E3CF-4A19-AE4B-FFE2D772D0D1}" type="presParOf" srcId="{7B436BFF-79E1-48B0-9E9A-6272B21CCAFC}" destId="{45FB1968-E650-46B2-A32D-339AFA3FE357}" srcOrd="0" destOrd="0" presId="urn:microsoft.com/office/officeart/2018/2/layout/IconVerticalSolidList"/>
    <dgm:cxn modelId="{99F9F064-2466-4C5D-8D45-19ACF4B19B7A}" type="presParOf" srcId="{7B436BFF-79E1-48B0-9E9A-6272B21CCAFC}" destId="{F806EC1F-39B3-4B66-A5E3-8CF2F64703AC}" srcOrd="1" destOrd="0" presId="urn:microsoft.com/office/officeart/2018/2/layout/IconVerticalSolidList"/>
    <dgm:cxn modelId="{DFCA1DBA-1800-4B1D-8A75-1EC494DB41B8}" type="presParOf" srcId="{7B436BFF-79E1-48B0-9E9A-6272B21CCAFC}" destId="{D35FF236-4992-4DA0-8A63-1A0348F408D9}" srcOrd="2" destOrd="0" presId="urn:microsoft.com/office/officeart/2018/2/layout/IconVerticalSolidList"/>
    <dgm:cxn modelId="{CC546380-DD81-4FB4-9298-C32A40E25B1C}" type="presParOf" srcId="{7B436BFF-79E1-48B0-9E9A-6272B21CCAFC}" destId="{47712D50-2625-4E2B-96C7-0DA157BDA1D9}" srcOrd="3" destOrd="0" presId="urn:microsoft.com/office/officeart/2018/2/layout/IconVerticalSolidList"/>
    <dgm:cxn modelId="{834FA5C5-249B-4A2C-9158-8F1445BC603C}" type="presParOf" srcId="{1E2007F0-5291-47DF-9DC4-5765C6FCEF4D}" destId="{D21FEE65-08F2-43AC-AEA3-53A6121A0B1C}" srcOrd="1" destOrd="0" presId="urn:microsoft.com/office/officeart/2018/2/layout/IconVerticalSolidList"/>
    <dgm:cxn modelId="{9DD8C325-39CE-4F2C-AFAB-30DE62C64DF7}" type="presParOf" srcId="{1E2007F0-5291-47DF-9DC4-5765C6FCEF4D}" destId="{F2AC4B18-89C7-4C0B-A5EF-213A0146B3E2}" srcOrd="2" destOrd="0" presId="urn:microsoft.com/office/officeart/2018/2/layout/IconVerticalSolidList"/>
    <dgm:cxn modelId="{5F69CDDE-263A-408D-8AE4-3B23053DE07E}" type="presParOf" srcId="{F2AC4B18-89C7-4C0B-A5EF-213A0146B3E2}" destId="{DAA2847F-41F6-4FFC-8FA6-C2343F0D152F}" srcOrd="0" destOrd="0" presId="urn:microsoft.com/office/officeart/2018/2/layout/IconVerticalSolidList"/>
    <dgm:cxn modelId="{623AD401-07C6-45A8-9759-F0DED6BFC3E6}" type="presParOf" srcId="{F2AC4B18-89C7-4C0B-A5EF-213A0146B3E2}" destId="{342B18F8-03F8-4130-A22F-60E8F8A39C84}" srcOrd="1" destOrd="0" presId="urn:microsoft.com/office/officeart/2018/2/layout/IconVerticalSolidList"/>
    <dgm:cxn modelId="{7ED59F75-0B29-4AD1-A886-EDAA1F09343D}" type="presParOf" srcId="{F2AC4B18-89C7-4C0B-A5EF-213A0146B3E2}" destId="{C4901472-6D7C-48BA-AB34-97F9AF629AF2}" srcOrd="2" destOrd="0" presId="urn:microsoft.com/office/officeart/2018/2/layout/IconVerticalSolidList"/>
    <dgm:cxn modelId="{7DDAA4A3-F6C3-4EF5-BD69-D990E201F729}" type="presParOf" srcId="{F2AC4B18-89C7-4C0B-A5EF-213A0146B3E2}" destId="{3E874914-7FF3-4824-9F27-F58A504033D6}" srcOrd="3" destOrd="0" presId="urn:microsoft.com/office/officeart/2018/2/layout/IconVerticalSolidList"/>
    <dgm:cxn modelId="{7DB0D6FC-0114-46FF-9A5C-B7CB5BB6AF3C}" type="presParOf" srcId="{1E2007F0-5291-47DF-9DC4-5765C6FCEF4D}" destId="{4B01B423-F4A9-425F-9192-415FBE047153}" srcOrd="3" destOrd="0" presId="urn:microsoft.com/office/officeart/2018/2/layout/IconVerticalSolidList"/>
    <dgm:cxn modelId="{D9FB4BDC-65C1-4E4A-A804-66AF4B07EAFD}" type="presParOf" srcId="{1E2007F0-5291-47DF-9DC4-5765C6FCEF4D}" destId="{28DB1150-BFC9-4B28-B1B2-582E8BCEC797}" srcOrd="4" destOrd="0" presId="urn:microsoft.com/office/officeart/2018/2/layout/IconVerticalSolidList"/>
    <dgm:cxn modelId="{9B6B0DEA-44BA-43B3-81B3-67BF0B652944}" type="presParOf" srcId="{28DB1150-BFC9-4B28-B1B2-582E8BCEC797}" destId="{3C8852E5-3D10-4C54-B280-6F29704534A0}" srcOrd="0" destOrd="0" presId="urn:microsoft.com/office/officeart/2018/2/layout/IconVerticalSolidList"/>
    <dgm:cxn modelId="{5C05C02B-224F-4D5A-AD10-C359558DBF71}" type="presParOf" srcId="{28DB1150-BFC9-4B28-B1B2-582E8BCEC797}" destId="{BA1B319B-9E35-4FAE-9823-8CA679757964}" srcOrd="1" destOrd="0" presId="urn:microsoft.com/office/officeart/2018/2/layout/IconVerticalSolidList"/>
    <dgm:cxn modelId="{2CF6F70A-6BA3-4F1F-9507-33D0BF11BAC0}" type="presParOf" srcId="{28DB1150-BFC9-4B28-B1B2-582E8BCEC797}" destId="{C38027DE-DEF8-4252-BD66-0C55FC5279EC}" srcOrd="2" destOrd="0" presId="urn:microsoft.com/office/officeart/2018/2/layout/IconVerticalSolidList"/>
    <dgm:cxn modelId="{01E42C7E-8640-4344-A4BD-3CF4DB79FA0F}" type="presParOf" srcId="{28DB1150-BFC9-4B28-B1B2-582E8BCEC797}" destId="{806CA2D2-7041-47FA-90CA-D99C8C80B240}"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C8A1894E-B5D4-43D3-860D-1EA026379EFB}"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FFF58B7E-D110-4507-A6A2-50D11EA0824E}">
      <dgm:prSet/>
      <dgm:spPr/>
      <dgm:t>
        <a:bodyPr/>
        <a:lstStyle/>
        <a:p>
          <a:pPr>
            <a:lnSpc>
              <a:spcPct val="100000"/>
            </a:lnSpc>
          </a:pPr>
          <a:r>
            <a:rPr lang="en-US" dirty="0"/>
            <a:t>Candidate’s statement: 7 pages describing your role and achievements as a faculty member</a:t>
          </a:r>
        </a:p>
      </dgm:t>
    </dgm:pt>
    <dgm:pt modelId="{5E483C44-7731-40C6-89F3-3C2356E626C1}" type="parTrans" cxnId="{AF865CAD-5E38-443E-BA0C-837C71993CD3}">
      <dgm:prSet/>
      <dgm:spPr/>
      <dgm:t>
        <a:bodyPr/>
        <a:lstStyle/>
        <a:p>
          <a:endParaRPr lang="en-US"/>
        </a:p>
      </dgm:t>
    </dgm:pt>
    <dgm:pt modelId="{96C09523-D019-445D-8E09-8E2FE7F75E64}" type="sibTrans" cxnId="{AF865CAD-5E38-443E-BA0C-837C71993CD3}">
      <dgm:prSet/>
      <dgm:spPr/>
      <dgm:t>
        <a:bodyPr/>
        <a:lstStyle/>
        <a:p>
          <a:endParaRPr lang="en-US"/>
        </a:p>
      </dgm:t>
    </dgm:pt>
    <dgm:pt modelId="{897DDF02-F50C-4353-9C1E-5CD4CB2F09A9}">
      <dgm:prSet/>
      <dgm:spPr/>
      <dgm:t>
        <a:bodyPr/>
        <a:lstStyle/>
        <a:p>
          <a:pPr>
            <a:lnSpc>
              <a:spcPct val="100000"/>
            </a:lnSpc>
          </a:pPr>
          <a:r>
            <a:rPr lang="en-US"/>
            <a:t>Work products demonstrating skills</a:t>
          </a:r>
        </a:p>
      </dgm:t>
    </dgm:pt>
    <dgm:pt modelId="{431C4E84-0E07-490A-8C31-03C431424702}" type="parTrans" cxnId="{436D268A-CCB0-472E-BBB2-D9CF62555CA6}">
      <dgm:prSet/>
      <dgm:spPr/>
      <dgm:t>
        <a:bodyPr/>
        <a:lstStyle/>
        <a:p>
          <a:endParaRPr lang="en-US"/>
        </a:p>
      </dgm:t>
    </dgm:pt>
    <dgm:pt modelId="{0CC4B5A6-A8DD-49C2-B737-D9C6E935E92C}" type="sibTrans" cxnId="{436D268A-CCB0-472E-BBB2-D9CF62555CA6}">
      <dgm:prSet/>
      <dgm:spPr/>
      <dgm:t>
        <a:bodyPr/>
        <a:lstStyle/>
        <a:p>
          <a:endParaRPr lang="en-US"/>
        </a:p>
      </dgm:t>
    </dgm:pt>
    <dgm:pt modelId="{66415EEB-6B8E-45C2-87CE-406EF4EAC827}">
      <dgm:prSet/>
      <dgm:spPr/>
      <dgm:t>
        <a:bodyPr/>
        <a:lstStyle/>
        <a:p>
          <a:pPr>
            <a:lnSpc>
              <a:spcPct val="100000"/>
            </a:lnSpc>
          </a:pPr>
          <a:r>
            <a:rPr lang="en-US"/>
            <a:t>Syllabi/course materials</a:t>
          </a:r>
        </a:p>
      </dgm:t>
    </dgm:pt>
    <dgm:pt modelId="{5E134C71-B318-4C75-BB1F-A07F68C13D25}" type="parTrans" cxnId="{7F55B028-B431-411D-B564-CEAC3E15120E}">
      <dgm:prSet/>
      <dgm:spPr/>
      <dgm:t>
        <a:bodyPr/>
        <a:lstStyle/>
        <a:p>
          <a:endParaRPr lang="en-US"/>
        </a:p>
      </dgm:t>
    </dgm:pt>
    <dgm:pt modelId="{9842D8C9-5AC9-459B-952C-4A8211DE5E4A}" type="sibTrans" cxnId="{7F55B028-B431-411D-B564-CEAC3E15120E}">
      <dgm:prSet/>
      <dgm:spPr/>
      <dgm:t>
        <a:bodyPr/>
        <a:lstStyle/>
        <a:p>
          <a:endParaRPr lang="en-US"/>
        </a:p>
      </dgm:t>
    </dgm:pt>
    <dgm:pt modelId="{9F1EA614-B666-433E-B26A-8ACB6773C169}">
      <dgm:prSet/>
      <dgm:spPr/>
      <dgm:t>
        <a:bodyPr/>
        <a:lstStyle/>
        <a:p>
          <a:pPr>
            <a:lnSpc>
              <a:spcPct val="100000"/>
            </a:lnSpc>
          </a:pPr>
          <a:r>
            <a:rPr lang="en-US"/>
            <a:t>Dissemination products (papers, presentations)</a:t>
          </a:r>
        </a:p>
      </dgm:t>
    </dgm:pt>
    <dgm:pt modelId="{35C0CA22-5E79-4F20-A1CD-2A40380604A9}" type="parTrans" cxnId="{C472CEFC-43F8-43DF-9FCB-581776FECF6F}">
      <dgm:prSet/>
      <dgm:spPr/>
      <dgm:t>
        <a:bodyPr/>
        <a:lstStyle/>
        <a:p>
          <a:endParaRPr lang="en-US"/>
        </a:p>
      </dgm:t>
    </dgm:pt>
    <dgm:pt modelId="{663BA1B9-98E1-4896-B539-9DEB7A69F1CA}" type="sibTrans" cxnId="{C472CEFC-43F8-43DF-9FCB-581776FECF6F}">
      <dgm:prSet/>
      <dgm:spPr/>
      <dgm:t>
        <a:bodyPr/>
        <a:lstStyle/>
        <a:p>
          <a:endParaRPr lang="en-US"/>
        </a:p>
      </dgm:t>
    </dgm:pt>
    <dgm:pt modelId="{B558C303-7A53-492D-8373-CB646D16C101}">
      <dgm:prSet/>
      <dgm:spPr/>
      <dgm:t>
        <a:bodyPr/>
        <a:lstStyle/>
        <a:p>
          <a:pPr>
            <a:lnSpc>
              <a:spcPct val="100000"/>
            </a:lnSpc>
          </a:pPr>
          <a:r>
            <a:rPr lang="en-US"/>
            <a:t>Reflection on summarized peer or student evaluations</a:t>
          </a:r>
        </a:p>
      </dgm:t>
    </dgm:pt>
    <dgm:pt modelId="{CE2E9F47-81A5-40A4-BAE0-7D336C49F7C0}" type="parTrans" cxnId="{BC69161E-3019-451B-8CC4-C752F3F12AF6}">
      <dgm:prSet/>
      <dgm:spPr/>
      <dgm:t>
        <a:bodyPr/>
        <a:lstStyle/>
        <a:p>
          <a:endParaRPr lang="en-US"/>
        </a:p>
      </dgm:t>
    </dgm:pt>
    <dgm:pt modelId="{FCFB24D1-8E82-4904-8583-F2D4D452E4F9}" type="sibTrans" cxnId="{BC69161E-3019-451B-8CC4-C752F3F12AF6}">
      <dgm:prSet/>
      <dgm:spPr/>
      <dgm:t>
        <a:bodyPr/>
        <a:lstStyle/>
        <a:p>
          <a:endParaRPr lang="en-US"/>
        </a:p>
      </dgm:t>
    </dgm:pt>
    <dgm:pt modelId="{718FB9D3-B57F-4B24-8C8B-207BD5B75677}">
      <dgm:prSet/>
      <dgm:spPr/>
      <dgm:t>
        <a:bodyPr/>
        <a:lstStyle/>
        <a:p>
          <a:pPr>
            <a:lnSpc>
              <a:spcPct val="100000"/>
            </a:lnSpc>
          </a:pPr>
          <a:r>
            <a:rPr lang="en-US"/>
            <a:t>CV in IUPUI format:  teaching activities and “bins”</a:t>
          </a:r>
        </a:p>
      </dgm:t>
    </dgm:pt>
    <dgm:pt modelId="{3ADB75F6-301D-4799-B8D8-B7292AA6C0DE}" type="parTrans" cxnId="{A52B17F7-5001-4FA4-A412-EACB0F72C76B}">
      <dgm:prSet/>
      <dgm:spPr/>
      <dgm:t>
        <a:bodyPr/>
        <a:lstStyle/>
        <a:p>
          <a:endParaRPr lang="en-US"/>
        </a:p>
      </dgm:t>
    </dgm:pt>
    <dgm:pt modelId="{0398C755-8FE1-468B-8F55-EE1AD0F79F1F}" type="sibTrans" cxnId="{A52B17F7-5001-4FA4-A412-EACB0F72C76B}">
      <dgm:prSet/>
      <dgm:spPr/>
      <dgm:t>
        <a:bodyPr/>
        <a:lstStyle/>
        <a:p>
          <a:endParaRPr lang="en-US"/>
        </a:p>
      </dgm:t>
    </dgm:pt>
    <dgm:pt modelId="{7E975B15-5625-4595-B067-84B85E5FA6BA}" type="pres">
      <dgm:prSet presAssocID="{C8A1894E-B5D4-43D3-860D-1EA026379EFB}" presName="root" presStyleCnt="0">
        <dgm:presLayoutVars>
          <dgm:dir/>
          <dgm:resizeHandles val="exact"/>
        </dgm:presLayoutVars>
      </dgm:prSet>
      <dgm:spPr/>
    </dgm:pt>
    <dgm:pt modelId="{3CCEA650-2EC7-4B84-9CED-E23E1D942BE9}" type="pres">
      <dgm:prSet presAssocID="{FFF58B7E-D110-4507-A6A2-50D11EA0824E}" presName="compNode" presStyleCnt="0"/>
      <dgm:spPr/>
    </dgm:pt>
    <dgm:pt modelId="{2DC6D778-ECFA-40BA-883A-2C6E75F880BC}" type="pres">
      <dgm:prSet presAssocID="{FFF58B7E-D110-4507-A6A2-50D11EA0824E}" presName="bgRect" presStyleLbl="bgShp" presStyleIdx="0" presStyleCnt="3"/>
      <dgm:spPr/>
    </dgm:pt>
    <dgm:pt modelId="{533FAE8D-94B6-4847-9E83-C7FC272A48DD}" type="pres">
      <dgm:prSet presAssocID="{FFF58B7E-D110-4507-A6A2-50D11EA0824E}"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heckmark"/>
        </a:ext>
      </dgm:extLst>
    </dgm:pt>
    <dgm:pt modelId="{7523C36C-4E47-4A23-A96F-409DFADA57DE}" type="pres">
      <dgm:prSet presAssocID="{FFF58B7E-D110-4507-A6A2-50D11EA0824E}" presName="spaceRect" presStyleCnt="0"/>
      <dgm:spPr/>
    </dgm:pt>
    <dgm:pt modelId="{46F467B4-84D5-4B51-8DD9-1C3C49AC8DA2}" type="pres">
      <dgm:prSet presAssocID="{FFF58B7E-D110-4507-A6A2-50D11EA0824E}" presName="parTx" presStyleLbl="revTx" presStyleIdx="0" presStyleCnt="4">
        <dgm:presLayoutVars>
          <dgm:chMax val="0"/>
          <dgm:chPref val="0"/>
        </dgm:presLayoutVars>
      </dgm:prSet>
      <dgm:spPr/>
    </dgm:pt>
    <dgm:pt modelId="{A38B093C-BFAF-40AD-963B-AED03037C19D}" type="pres">
      <dgm:prSet presAssocID="{96C09523-D019-445D-8E09-8E2FE7F75E64}" presName="sibTrans" presStyleCnt="0"/>
      <dgm:spPr/>
    </dgm:pt>
    <dgm:pt modelId="{B4B763C0-4E63-4E74-ADFF-7787C5CA437F}" type="pres">
      <dgm:prSet presAssocID="{897DDF02-F50C-4353-9C1E-5CD4CB2F09A9}" presName="compNode" presStyleCnt="0"/>
      <dgm:spPr/>
    </dgm:pt>
    <dgm:pt modelId="{CAEB6C16-DDEE-4FDD-8225-1BA5922B067D}" type="pres">
      <dgm:prSet presAssocID="{897DDF02-F50C-4353-9C1E-5CD4CB2F09A9}" presName="bgRect" presStyleLbl="bgShp" presStyleIdx="1" presStyleCnt="3"/>
      <dgm:spPr/>
    </dgm:pt>
    <dgm:pt modelId="{3C382C03-7902-4F9B-99F7-8B7796E16809}" type="pres">
      <dgm:prSet presAssocID="{897DDF02-F50C-4353-9C1E-5CD4CB2F09A9}"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Needle"/>
        </a:ext>
      </dgm:extLst>
    </dgm:pt>
    <dgm:pt modelId="{27E79BB3-EF6A-479D-AFD9-50FAD0C30145}" type="pres">
      <dgm:prSet presAssocID="{897DDF02-F50C-4353-9C1E-5CD4CB2F09A9}" presName="spaceRect" presStyleCnt="0"/>
      <dgm:spPr/>
    </dgm:pt>
    <dgm:pt modelId="{5DA105AC-C5E7-4D3A-975C-8B1B7131A59D}" type="pres">
      <dgm:prSet presAssocID="{897DDF02-F50C-4353-9C1E-5CD4CB2F09A9}" presName="parTx" presStyleLbl="revTx" presStyleIdx="1" presStyleCnt="4">
        <dgm:presLayoutVars>
          <dgm:chMax val="0"/>
          <dgm:chPref val="0"/>
        </dgm:presLayoutVars>
      </dgm:prSet>
      <dgm:spPr/>
    </dgm:pt>
    <dgm:pt modelId="{C4CBCEE2-CB61-449D-AC37-8D80E662BEDF}" type="pres">
      <dgm:prSet presAssocID="{897DDF02-F50C-4353-9C1E-5CD4CB2F09A9}" presName="desTx" presStyleLbl="revTx" presStyleIdx="2" presStyleCnt="4">
        <dgm:presLayoutVars/>
      </dgm:prSet>
      <dgm:spPr/>
    </dgm:pt>
    <dgm:pt modelId="{A370F89E-15B8-425C-B43F-C2DA8933D938}" type="pres">
      <dgm:prSet presAssocID="{0CC4B5A6-A8DD-49C2-B737-D9C6E935E92C}" presName="sibTrans" presStyleCnt="0"/>
      <dgm:spPr/>
    </dgm:pt>
    <dgm:pt modelId="{42676287-12BE-40A7-AD62-3C01185AE3BA}" type="pres">
      <dgm:prSet presAssocID="{718FB9D3-B57F-4B24-8C8B-207BD5B75677}" presName="compNode" presStyleCnt="0"/>
      <dgm:spPr/>
    </dgm:pt>
    <dgm:pt modelId="{9F54BE30-F9D9-4A5F-BAE0-8F62B81BEE6C}" type="pres">
      <dgm:prSet presAssocID="{718FB9D3-B57F-4B24-8C8B-207BD5B75677}" presName="bgRect" presStyleLbl="bgShp" presStyleIdx="2" presStyleCnt="3"/>
      <dgm:spPr/>
    </dgm:pt>
    <dgm:pt modelId="{FBAA011F-1DA9-4986-A49D-853ED7AD6EF1}" type="pres">
      <dgm:prSet presAssocID="{718FB9D3-B57F-4B24-8C8B-207BD5B75677}"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lassroom"/>
        </a:ext>
      </dgm:extLst>
    </dgm:pt>
    <dgm:pt modelId="{A672EB92-EF9B-42C3-B0B2-82B354E9C3C4}" type="pres">
      <dgm:prSet presAssocID="{718FB9D3-B57F-4B24-8C8B-207BD5B75677}" presName="spaceRect" presStyleCnt="0"/>
      <dgm:spPr/>
    </dgm:pt>
    <dgm:pt modelId="{B77D77A7-7C30-47BF-8A6E-3057AB282799}" type="pres">
      <dgm:prSet presAssocID="{718FB9D3-B57F-4B24-8C8B-207BD5B75677}" presName="parTx" presStyleLbl="revTx" presStyleIdx="3" presStyleCnt="4">
        <dgm:presLayoutVars>
          <dgm:chMax val="0"/>
          <dgm:chPref val="0"/>
        </dgm:presLayoutVars>
      </dgm:prSet>
      <dgm:spPr/>
    </dgm:pt>
  </dgm:ptLst>
  <dgm:cxnLst>
    <dgm:cxn modelId="{BC69161E-3019-451B-8CC4-C752F3F12AF6}" srcId="{897DDF02-F50C-4353-9C1E-5CD4CB2F09A9}" destId="{B558C303-7A53-492D-8373-CB646D16C101}" srcOrd="2" destOrd="0" parTransId="{CE2E9F47-81A5-40A4-BAE0-7D336C49F7C0}" sibTransId="{FCFB24D1-8E82-4904-8583-F2D4D452E4F9}"/>
    <dgm:cxn modelId="{7F55B028-B431-411D-B564-CEAC3E15120E}" srcId="{897DDF02-F50C-4353-9C1E-5CD4CB2F09A9}" destId="{66415EEB-6B8E-45C2-87CE-406EF4EAC827}" srcOrd="0" destOrd="0" parTransId="{5E134C71-B318-4C75-BB1F-A07F68C13D25}" sibTransId="{9842D8C9-5AC9-459B-952C-4A8211DE5E4A}"/>
    <dgm:cxn modelId="{23F4A056-0984-4285-B015-BD95B9DAB742}" type="presOf" srcId="{718FB9D3-B57F-4B24-8C8B-207BD5B75677}" destId="{B77D77A7-7C30-47BF-8A6E-3057AB282799}" srcOrd="0" destOrd="0" presId="urn:microsoft.com/office/officeart/2018/2/layout/IconVerticalSolidList"/>
    <dgm:cxn modelId="{436D268A-CCB0-472E-BBB2-D9CF62555CA6}" srcId="{C8A1894E-B5D4-43D3-860D-1EA026379EFB}" destId="{897DDF02-F50C-4353-9C1E-5CD4CB2F09A9}" srcOrd="1" destOrd="0" parTransId="{431C4E84-0E07-490A-8C31-03C431424702}" sibTransId="{0CC4B5A6-A8DD-49C2-B737-D9C6E935E92C}"/>
    <dgm:cxn modelId="{AEF9CEA3-F717-4AD8-A1F5-90D15ABF335D}" type="presOf" srcId="{FFF58B7E-D110-4507-A6A2-50D11EA0824E}" destId="{46F467B4-84D5-4B51-8DD9-1C3C49AC8DA2}" srcOrd="0" destOrd="0" presId="urn:microsoft.com/office/officeart/2018/2/layout/IconVerticalSolidList"/>
    <dgm:cxn modelId="{AF865CAD-5E38-443E-BA0C-837C71993CD3}" srcId="{C8A1894E-B5D4-43D3-860D-1EA026379EFB}" destId="{FFF58B7E-D110-4507-A6A2-50D11EA0824E}" srcOrd="0" destOrd="0" parTransId="{5E483C44-7731-40C6-89F3-3C2356E626C1}" sibTransId="{96C09523-D019-445D-8E09-8E2FE7F75E64}"/>
    <dgm:cxn modelId="{8F71ECAD-6AAB-4E45-A3EC-1A1481E51E39}" type="presOf" srcId="{C8A1894E-B5D4-43D3-860D-1EA026379EFB}" destId="{7E975B15-5625-4595-B067-84B85E5FA6BA}" srcOrd="0" destOrd="0" presId="urn:microsoft.com/office/officeart/2018/2/layout/IconVerticalSolidList"/>
    <dgm:cxn modelId="{4DD05AD5-A567-4CA8-87E4-34A06E6261E1}" type="presOf" srcId="{66415EEB-6B8E-45C2-87CE-406EF4EAC827}" destId="{C4CBCEE2-CB61-449D-AC37-8D80E662BEDF}" srcOrd="0" destOrd="0" presId="urn:microsoft.com/office/officeart/2018/2/layout/IconVerticalSolidList"/>
    <dgm:cxn modelId="{1105DEE9-5029-400E-8A40-900AC2F9C968}" type="presOf" srcId="{897DDF02-F50C-4353-9C1E-5CD4CB2F09A9}" destId="{5DA105AC-C5E7-4D3A-975C-8B1B7131A59D}" srcOrd="0" destOrd="0" presId="urn:microsoft.com/office/officeart/2018/2/layout/IconVerticalSolidList"/>
    <dgm:cxn modelId="{3B1C66EA-9E80-4A88-97BB-CE138FE386A0}" type="presOf" srcId="{B558C303-7A53-492D-8373-CB646D16C101}" destId="{C4CBCEE2-CB61-449D-AC37-8D80E662BEDF}" srcOrd="0" destOrd="2" presId="urn:microsoft.com/office/officeart/2018/2/layout/IconVerticalSolidList"/>
    <dgm:cxn modelId="{417FC6F0-C04E-4337-A489-211A42052072}" type="presOf" srcId="{9F1EA614-B666-433E-B26A-8ACB6773C169}" destId="{C4CBCEE2-CB61-449D-AC37-8D80E662BEDF}" srcOrd="0" destOrd="1" presId="urn:microsoft.com/office/officeart/2018/2/layout/IconVerticalSolidList"/>
    <dgm:cxn modelId="{A52B17F7-5001-4FA4-A412-EACB0F72C76B}" srcId="{C8A1894E-B5D4-43D3-860D-1EA026379EFB}" destId="{718FB9D3-B57F-4B24-8C8B-207BD5B75677}" srcOrd="2" destOrd="0" parTransId="{3ADB75F6-301D-4799-B8D8-B7292AA6C0DE}" sibTransId="{0398C755-8FE1-468B-8F55-EE1AD0F79F1F}"/>
    <dgm:cxn modelId="{C472CEFC-43F8-43DF-9FCB-581776FECF6F}" srcId="{897DDF02-F50C-4353-9C1E-5CD4CB2F09A9}" destId="{9F1EA614-B666-433E-B26A-8ACB6773C169}" srcOrd="1" destOrd="0" parTransId="{35C0CA22-5E79-4F20-A1CD-2A40380604A9}" sibTransId="{663BA1B9-98E1-4896-B539-9DEB7A69F1CA}"/>
    <dgm:cxn modelId="{64962065-09B0-43D8-9F10-8A4C83A0AAFC}" type="presParOf" srcId="{7E975B15-5625-4595-B067-84B85E5FA6BA}" destId="{3CCEA650-2EC7-4B84-9CED-E23E1D942BE9}" srcOrd="0" destOrd="0" presId="urn:microsoft.com/office/officeart/2018/2/layout/IconVerticalSolidList"/>
    <dgm:cxn modelId="{6A938E88-FB56-49DA-8E4C-225AB31E908E}" type="presParOf" srcId="{3CCEA650-2EC7-4B84-9CED-E23E1D942BE9}" destId="{2DC6D778-ECFA-40BA-883A-2C6E75F880BC}" srcOrd="0" destOrd="0" presId="urn:microsoft.com/office/officeart/2018/2/layout/IconVerticalSolidList"/>
    <dgm:cxn modelId="{115A9E74-E0F2-41C8-908E-6FEC8CE12595}" type="presParOf" srcId="{3CCEA650-2EC7-4B84-9CED-E23E1D942BE9}" destId="{533FAE8D-94B6-4847-9E83-C7FC272A48DD}" srcOrd="1" destOrd="0" presId="urn:microsoft.com/office/officeart/2018/2/layout/IconVerticalSolidList"/>
    <dgm:cxn modelId="{2D5FDA8C-0BBF-4C61-B803-D3C6E10B4FD0}" type="presParOf" srcId="{3CCEA650-2EC7-4B84-9CED-E23E1D942BE9}" destId="{7523C36C-4E47-4A23-A96F-409DFADA57DE}" srcOrd="2" destOrd="0" presId="urn:microsoft.com/office/officeart/2018/2/layout/IconVerticalSolidList"/>
    <dgm:cxn modelId="{7E20CFB7-9DC0-480F-BAB0-D3183B55D2C0}" type="presParOf" srcId="{3CCEA650-2EC7-4B84-9CED-E23E1D942BE9}" destId="{46F467B4-84D5-4B51-8DD9-1C3C49AC8DA2}" srcOrd="3" destOrd="0" presId="urn:microsoft.com/office/officeart/2018/2/layout/IconVerticalSolidList"/>
    <dgm:cxn modelId="{85833587-0B28-49CA-BD1A-7283BD97D631}" type="presParOf" srcId="{7E975B15-5625-4595-B067-84B85E5FA6BA}" destId="{A38B093C-BFAF-40AD-963B-AED03037C19D}" srcOrd="1" destOrd="0" presId="urn:microsoft.com/office/officeart/2018/2/layout/IconVerticalSolidList"/>
    <dgm:cxn modelId="{29299A79-2DCC-4D26-BF6B-5F2F9B1DAF31}" type="presParOf" srcId="{7E975B15-5625-4595-B067-84B85E5FA6BA}" destId="{B4B763C0-4E63-4E74-ADFF-7787C5CA437F}" srcOrd="2" destOrd="0" presId="urn:microsoft.com/office/officeart/2018/2/layout/IconVerticalSolidList"/>
    <dgm:cxn modelId="{1E07E7AD-968B-4760-891B-2B91AD8E1809}" type="presParOf" srcId="{B4B763C0-4E63-4E74-ADFF-7787C5CA437F}" destId="{CAEB6C16-DDEE-4FDD-8225-1BA5922B067D}" srcOrd="0" destOrd="0" presId="urn:microsoft.com/office/officeart/2018/2/layout/IconVerticalSolidList"/>
    <dgm:cxn modelId="{B1930131-9A6E-40E7-AF77-7C7EFA98E8BC}" type="presParOf" srcId="{B4B763C0-4E63-4E74-ADFF-7787C5CA437F}" destId="{3C382C03-7902-4F9B-99F7-8B7796E16809}" srcOrd="1" destOrd="0" presId="urn:microsoft.com/office/officeart/2018/2/layout/IconVerticalSolidList"/>
    <dgm:cxn modelId="{43627E4D-216F-42D6-9883-61D9D71BDC41}" type="presParOf" srcId="{B4B763C0-4E63-4E74-ADFF-7787C5CA437F}" destId="{27E79BB3-EF6A-479D-AFD9-50FAD0C30145}" srcOrd="2" destOrd="0" presId="urn:microsoft.com/office/officeart/2018/2/layout/IconVerticalSolidList"/>
    <dgm:cxn modelId="{F844E860-AE98-4818-83B1-A8A4B9959C56}" type="presParOf" srcId="{B4B763C0-4E63-4E74-ADFF-7787C5CA437F}" destId="{5DA105AC-C5E7-4D3A-975C-8B1B7131A59D}" srcOrd="3" destOrd="0" presId="urn:microsoft.com/office/officeart/2018/2/layout/IconVerticalSolidList"/>
    <dgm:cxn modelId="{DCA883BB-E9FE-4DA5-AAD1-02CCC2251368}" type="presParOf" srcId="{B4B763C0-4E63-4E74-ADFF-7787C5CA437F}" destId="{C4CBCEE2-CB61-449D-AC37-8D80E662BEDF}" srcOrd="4" destOrd="0" presId="urn:microsoft.com/office/officeart/2018/2/layout/IconVerticalSolidList"/>
    <dgm:cxn modelId="{D37D4B63-4F6C-493C-B467-575623770472}" type="presParOf" srcId="{7E975B15-5625-4595-B067-84B85E5FA6BA}" destId="{A370F89E-15B8-425C-B43F-C2DA8933D938}" srcOrd="3" destOrd="0" presId="urn:microsoft.com/office/officeart/2018/2/layout/IconVerticalSolidList"/>
    <dgm:cxn modelId="{63F2830F-39D8-4510-A16B-DBF609F04558}" type="presParOf" srcId="{7E975B15-5625-4595-B067-84B85E5FA6BA}" destId="{42676287-12BE-40A7-AD62-3C01185AE3BA}" srcOrd="4" destOrd="0" presId="urn:microsoft.com/office/officeart/2018/2/layout/IconVerticalSolidList"/>
    <dgm:cxn modelId="{5940FC9B-8AF7-447C-81E2-32998F4C9C7E}" type="presParOf" srcId="{42676287-12BE-40A7-AD62-3C01185AE3BA}" destId="{9F54BE30-F9D9-4A5F-BAE0-8F62B81BEE6C}" srcOrd="0" destOrd="0" presId="urn:microsoft.com/office/officeart/2018/2/layout/IconVerticalSolidList"/>
    <dgm:cxn modelId="{8238CC9D-4A8A-4B90-8FCD-228416BEC0CD}" type="presParOf" srcId="{42676287-12BE-40A7-AD62-3C01185AE3BA}" destId="{FBAA011F-1DA9-4986-A49D-853ED7AD6EF1}" srcOrd="1" destOrd="0" presId="urn:microsoft.com/office/officeart/2018/2/layout/IconVerticalSolidList"/>
    <dgm:cxn modelId="{37AAA15F-9E06-4961-829A-A77FD3FE142B}" type="presParOf" srcId="{42676287-12BE-40A7-AD62-3C01185AE3BA}" destId="{A672EB92-EF9B-42C3-B0B2-82B354E9C3C4}" srcOrd="2" destOrd="0" presId="urn:microsoft.com/office/officeart/2018/2/layout/IconVerticalSolidList"/>
    <dgm:cxn modelId="{6AF2244C-67EE-4154-88A8-A09101012BF8}" type="presParOf" srcId="{42676287-12BE-40A7-AD62-3C01185AE3BA}" destId="{B77D77A7-7C30-47BF-8A6E-3057AB282799}"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D973DBD-CDBA-4512-807F-5ACE989B636C}">
      <dsp:nvSpPr>
        <dsp:cNvPr id="0" name=""/>
        <dsp:cNvSpPr/>
      </dsp:nvSpPr>
      <dsp:spPr>
        <a:xfrm>
          <a:off x="0" y="502"/>
          <a:ext cx="8015594" cy="1176798"/>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4BC5469-4C37-44E7-B863-8C1DBAEEF309}">
      <dsp:nvSpPr>
        <dsp:cNvPr id="0" name=""/>
        <dsp:cNvSpPr/>
      </dsp:nvSpPr>
      <dsp:spPr>
        <a:xfrm>
          <a:off x="355981" y="265282"/>
          <a:ext cx="647239" cy="647239"/>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A458B3CB-C00A-475D-BFE8-2694952CD82F}">
      <dsp:nvSpPr>
        <dsp:cNvPr id="0" name=""/>
        <dsp:cNvSpPr/>
      </dsp:nvSpPr>
      <dsp:spPr>
        <a:xfrm>
          <a:off x="1359202" y="502"/>
          <a:ext cx="6656391" cy="11767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4545" tIns="124545" rIns="124545" bIns="124545" numCol="1" spcCol="1270" anchor="ctr" anchorCtr="0">
          <a:noAutofit/>
        </a:bodyPr>
        <a:lstStyle/>
        <a:p>
          <a:pPr marL="0" lvl="0" indent="0" algn="l" defTabSz="1022350">
            <a:lnSpc>
              <a:spcPct val="90000"/>
            </a:lnSpc>
            <a:spcBef>
              <a:spcPct val="0"/>
            </a:spcBef>
            <a:spcAft>
              <a:spcPct val="35000"/>
            </a:spcAft>
            <a:buNone/>
          </a:pPr>
          <a:r>
            <a:rPr lang="en-US" sz="2300" kern="1200"/>
            <a:t>To describe the </a:t>
          </a:r>
          <a:r>
            <a:rPr lang="en-US" sz="2300" i="1" kern="1200"/>
            <a:t>mindset and assumptions </a:t>
          </a:r>
          <a:r>
            <a:rPr lang="en-US" sz="2300" kern="1200"/>
            <a:t>of reviewers of your case.</a:t>
          </a:r>
        </a:p>
      </dsp:txBody>
      <dsp:txXfrm>
        <a:off x="1359202" y="502"/>
        <a:ext cx="6656391" cy="1176798"/>
      </dsp:txXfrm>
    </dsp:sp>
    <dsp:sp modelId="{F861C59E-81DB-4FD0-9868-086A18485A18}">
      <dsp:nvSpPr>
        <dsp:cNvPr id="0" name=""/>
        <dsp:cNvSpPr/>
      </dsp:nvSpPr>
      <dsp:spPr>
        <a:xfrm>
          <a:off x="0" y="1471501"/>
          <a:ext cx="8015594" cy="1176798"/>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36F1C10-1CBC-4F4E-81BA-6BE2257D166C}">
      <dsp:nvSpPr>
        <dsp:cNvPr id="0" name=""/>
        <dsp:cNvSpPr/>
      </dsp:nvSpPr>
      <dsp:spPr>
        <a:xfrm>
          <a:off x="355981" y="1736281"/>
          <a:ext cx="647239" cy="647239"/>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AAA9E418-F79C-47B9-A421-92D838149D79}">
      <dsp:nvSpPr>
        <dsp:cNvPr id="0" name=""/>
        <dsp:cNvSpPr/>
      </dsp:nvSpPr>
      <dsp:spPr>
        <a:xfrm>
          <a:off x="1359202" y="1471501"/>
          <a:ext cx="6656391" cy="11767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4545" tIns="124545" rIns="124545" bIns="124545" numCol="1" spcCol="1270" anchor="ctr" anchorCtr="0">
          <a:noAutofit/>
        </a:bodyPr>
        <a:lstStyle/>
        <a:p>
          <a:pPr marL="0" lvl="0" indent="0" algn="l" defTabSz="1022350">
            <a:lnSpc>
              <a:spcPct val="90000"/>
            </a:lnSpc>
            <a:spcBef>
              <a:spcPct val="0"/>
            </a:spcBef>
            <a:spcAft>
              <a:spcPct val="35000"/>
            </a:spcAft>
            <a:buNone/>
          </a:pPr>
          <a:r>
            <a:rPr lang="en-US" sz="2300" kern="1200"/>
            <a:t>They are familiar with teaching expectations for ALL IUPUI faculty. </a:t>
          </a:r>
        </a:p>
      </dsp:txBody>
      <dsp:txXfrm>
        <a:off x="1359202" y="1471501"/>
        <a:ext cx="6656391" cy="1176798"/>
      </dsp:txXfrm>
    </dsp:sp>
    <dsp:sp modelId="{A66FA96F-DBBD-4C1F-A1D9-F1AF6186A331}">
      <dsp:nvSpPr>
        <dsp:cNvPr id="0" name=""/>
        <dsp:cNvSpPr/>
      </dsp:nvSpPr>
      <dsp:spPr>
        <a:xfrm>
          <a:off x="0" y="2942500"/>
          <a:ext cx="8015594" cy="1176798"/>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B58B5D1-568E-42B0-BFAF-9B1832C11B4D}">
      <dsp:nvSpPr>
        <dsp:cNvPr id="0" name=""/>
        <dsp:cNvSpPr/>
      </dsp:nvSpPr>
      <dsp:spPr>
        <a:xfrm>
          <a:off x="355981" y="3207279"/>
          <a:ext cx="647239" cy="647239"/>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BF698C13-2100-4E96-BA64-DFE22F77BE78}">
      <dsp:nvSpPr>
        <dsp:cNvPr id="0" name=""/>
        <dsp:cNvSpPr/>
      </dsp:nvSpPr>
      <dsp:spPr>
        <a:xfrm>
          <a:off x="1359202" y="2942500"/>
          <a:ext cx="6656391" cy="11767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4545" tIns="124545" rIns="124545" bIns="124545" numCol="1" spcCol="1270" anchor="ctr" anchorCtr="0">
          <a:noAutofit/>
        </a:bodyPr>
        <a:lstStyle/>
        <a:p>
          <a:pPr marL="0" lvl="0" indent="0" algn="l" defTabSz="1022350">
            <a:lnSpc>
              <a:spcPct val="90000"/>
            </a:lnSpc>
            <a:spcBef>
              <a:spcPct val="0"/>
            </a:spcBef>
            <a:spcAft>
              <a:spcPct val="35000"/>
            </a:spcAft>
            <a:buNone/>
          </a:pPr>
          <a:r>
            <a:rPr lang="en-US" sz="2300" kern="1200"/>
            <a:t>If your statement and documentation do not rise above this all-faculty level, they will not see you, review you, assess you, as ”excellent.”</a:t>
          </a:r>
        </a:p>
      </dsp:txBody>
      <dsp:txXfrm>
        <a:off x="1359202" y="2942500"/>
        <a:ext cx="6656391" cy="117679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CB1E1F-B647-5841-9BDE-2DBC26E3E5FB}">
      <dsp:nvSpPr>
        <dsp:cNvPr id="0" name=""/>
        <dsp:cNvSpPr/>
      </dsp:nvSpPr>
      <dsp:spPr>
        <a:xfrm>
          <a:off x="683165" y="1795"/>
          <a:ext cx="3166316" cy="1899789"/>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a:t>Are more familiar with research as an area of excellence (for tenure-track)</a:t>
          </a:r>
        </a:p>
      </dsp:txBody>
      <dsp:txXfrm>
        <a:off x="683165" y="1795"/>
        <a:ext cx="3166316" cy="1899789"/>
      </dsp:txXfrm>
    </dsp:sp>
    <dsp:sp modelId="{3AB4C0C5-C72B-254E-B47E-ED29B83D85D6}">
      <dsp:nvSpPr>
        <dsp:cNvPr id="0" name=""/>
        <dsp:cNvSpPr/>
      </dsp:nvSpPr>
      <dsp:spPr>
        <a:xfrm>
          <a:off x="4166112" y="1795"/>
          <a:ext cx="3166316" cy="1899789"/>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a:t>Are more familiar with service as an area of excellence (for Medicine clinical)</a:t>
          </a:r>
        </a:p>
      </dsp:txBody>
      <dsp:txXfrm>
        <a:off x="4166112" y="1795"/>
        <a:ext cx="3166316" cy="1899789"/>
      </dsp:txXfrm>
    </dsp:sp>
    <dsp:sp modelId="{D2456FE5-3A4B-5B47-A24F-6E57D3E3AA61}">
      <dsp:nvSpPr>
        <dsp:cNvPr id="0" name=""/>
        <dsp:cNvSpPr/>
      </dsp:nvSpPr>
      <dsp:spPr>
        <a:xfrm>
          <a:off x="2424638" y="2218216"/>
          <a:ext cx="3166316" cy="1899789"/>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i="1" kern="1200"/>
            <a:t>Therefore, they are most used to assessing </a:t>
          </a:r>
          <a:r>
            <a:rPr lang="en-US" sz="2500" b="1" i="1" kern="1200"/>
            <a:t>teaching as satisfactory</a:t>
          </a:r>
          <a:endParaRPr lang="en-US" sz="2500" kern="1200"/>
        </a:p>
      </dsp:txBody>
      <dsp:txXfrm>
        <a:off x="2424638" y="2218216"/>
        <a:ext cx="3166316" cy="189978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E044C31-28B4-463F-AF0D-BC5354FCDC92}">
      <dsp:nvSpPr>
        <dsp:cNvPr id="0" name=""/>
        <dsp:cNvSpPr/>
      </dsp:nvSpPr>
      <dsp:spPr>
        <a:xfrm>
          <a:off x="0" y="3218"/>
          <a:ext cx="8015594" cy="685560"/>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A3CD607-72C1-4143-B328-CAE0AB4B8FBA}">
      <dsp:nvSpPr>
        <dsp:cNvPr id="0" name=""/>
        <dsp:cNvSpPr/>
      </dsp:nvSpPr>
      <dsp:spPr>
        <a:xfrm>
          <a:off x="207382" y="157469"/>
          <a:ext cx="377058" cy="37705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BCD94ABC-B616-48E8-8F24-7F1A35A08215}">
      <dsp:nvSpPr>
        <dsp:cNvPr id="0" name=""/>
        <dsp:cNvSpPr/>
      </dsp:nvSpPr>
      <dsp:spPr>
        <a:xfrm>
          <a:off x="791822" y="3218"/>
          <a:ext cx="3607017" cy="6855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555" tIns="72555" rIns="72555" bIns="72555" numCol="1" spcCol="1270" anchor="ctr" anchorCtr="0">
          <a:noAutofit/>
        </a:bodyPr>
        <a:lstStyle/>
        <a:p>
          <a:pPr marL="0" lvl="0" indent="0" algn="l" defTabSz="800100">
            <a:lnSpc>
              <a:spcPct val="100000"/>
            </a:lnSpc>
            <a:spcBef>
              <a:spcPct val="0"/>
            </a:spcBef>
            <a:spcAft>
              <a:spcPct val="35000"/>
            </a:spcAft>
            <a:buNone/>
          </a:pPr>
          <a:r>
            <a:rPr lang="en-US" sz="1800" kern="1200"/>
            <a:t>Reflection on and improvement of own teaching</a:t>
          </a:r>
        </a:p>
      </dsp:txBody>
      <dsp:txXfrm>
        <a:off x="791822" y="3218"/>
        <a:ext cx="3607017" cy="685560"/>
      </dsp:txXfrm>
    </dsp:sp>
    <dsp:sp modelId="{B96D81D2-42B5-461B-ADB1-065F885740C8}">
      <dsp:nvSpPr>
        <dsp:cNvPr id="0" name=""/>
        <dsp:cNvSpPr/>
      </dsp:nvSpPr>
      <dsp:spPr>
        <a:xfrm>
          <a:off x="4398840" y="3218"/>
          <a:ext cx="3616753" cy="6855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555" tIns="72555" rIns="72555" bIns="72555" numCol="1" spcCol="1270" anchor="ctr" anchorCtr="0">
          <a:noAutofit/>
        </a:bodyPr>
        <a:lstStyle/>
        <a:p>
          <a:pPr marL="0" lvl="0" indent="0" algn="l" defTabSz="533400">
            <a:lnSpc>
              <a:spcPct val="100000"/>
            </a:lnSpc>
            <a:spcBef>
              <a:spcPct val="0"/>
            </a:spcBef>
            <a:spcAft>
              <a:spcPct val="35000"/>
            </a:spcAft>
            <a:buNone/>
          </a:pPr>
          <a:r>
            <a:rPr lang="en-US" sz="1200" kern="1200"/>
            <a:t>Sources of information: student evaluations, peer evaluations, professional development, and course/learning data</a:t>
          </a:r>
        </a:p>
      </dsp:txBody>
      <dsp:txXfrm>
        <a:off x="4398840" y="3218"/>
        <a:ext cx="3616753" cy="685560"/>
      </dsp:txXfrm>
    </dsp:sp>
    <dsp:sp modelId="{22853E05-15F8-42F5-A5B7-E8809EE5127C}">
      <dsp:nvSpPr>
        <dsp:cNvPr id="0" name=""/>
        <dsp:cNvSpPr/>
      </dsp:nvSpPr>
      <dsp:spPr>
        <a:xfrm>
          <a:off x="0" y="860169"/>
          <a:ext cx="8015594" cy="685560"/>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DB74DBC-1812-4B68-A5E8-93F6205D8300}">
      <dsp:nvSpPr>
        <dsp:cNvPr id="0" name=""/>
        <dsp:cNvSpPr/>
      </dsp:nvSpPr>
      <dsp:spPr>
        <a:xfrm>
          <a:off x="207382" y="1014420"/>
          <a:ext cx="377058" cy="377058"/>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3C836B15-EEB6-434E-AC31-4B1CFC3BD520}">
      <dsp:nvSpPr>
        <dsp:cNvPr id="0" name=""/>
        <dsp:cNvSpPr/>
      </dsp:nvSpPr>
      <dsp:spPr>
        <a:xfrm>
          <a:off x="791822" y="860169"/>
          <a:ext cx="7223771" cy="6855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555" tIns="72555" rIns="72555" bIns="72555" numCol="1" spcCol="1270" anchor="ctr" anchorCtr="0">
          <a:noAutofit/>
        </a:bodyPr>
        <a:lstStyle/>
        <a:p>
          <a:pPr marL="0" lvl="0" indent="0" algn="l" defTabSz="800100">
            <a:lnSpc>
              <a:spcPct val="100000"/>
            </a:lnSpc>
            <a:spcBef>
              <a:spcPct val="0"/>
            </a:spcBef>
            <a:spcAft>
              <a:spcPct val="35000"/>
            </a:spcAft>
            <a:buNone/>
          </a:pPr>
          <a:r>
            <a:rPr lang="en-US" sz="1800" kern="1200"/>
            <a:t>Evidence of extraordinary student learning</a:t>
          </a:r>
        </a:p>
      </dsp:txBody>
      <dsp:txXfrm>
        <a:off x="791822" y="860169"/>
        <a:ext cx="7223771" cy="685560"/>
      </dsp:txXfrm>
    </dsp:sp>
    <dsp:sp modelId="{87FD1E63-4450-4254-A203-7218E07ABEFC}">
      <dsp:nvSpPr>
        <dsp:cNvPr id="0" name=""/>
        <dsp:cNvSpPr/>
      </dsp:nvSpPr>
      <dsp:spPr>
        <a:xfrm>
          <a:off x="0" y="1717120"/>
          <a:ext cx="8015594" cy="685560"/>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48617F8-53A2-4551-8CEF-70809AE804F3}">
      <dsp:nvSpPr>
        <dsp:cNvPr id="0" name=""/>
        <dsp:cNvSpPr/>
      </dsp:nvSpPr>
      <dsp:spPr>
        <a:xfrm>
          <a:off x="207382" y="1871371"/>
          <a:ext cx="377058" cy="377058"/>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2ED08D48-0B85-4B1C-97F2-2C2B4CA5C1D9}">
      <dsp:nvSpPr>
        <dsp:cNvPr id="0" name=""/>
        <dsp:cNvSpPr/>
      </dsp:nvSpPr>
      <dsp:spPr>
        <a:xfrm>
          <a:off x="791822" y="1717120"/>
          <a:ext cx="7223771" cy="6855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555" tIns="72555" rIns="72555" bIns="72555" numCol="1" spcCol="1270" anchor="ctr" anchorCtr="0">
          <a:noAutofit/>
        </a:bodyPr>
        <a:lstStyle/>
        <a:p>
          <a:pPr marL="0" lvl="0" indent="0" algn="l" defTabSz="800100">
            <a:lnSpc>
              <a:spcPct val="100000"/>
            </a:lnSpc>
            <a:spcBef>
              <a:spcPct val="0"/>
            </a:spcBef>
            <a:spcAft>
              <a:spcPct val="35000"/>
            </a:spcAft>
            <a:buNone/>
          </a:pPr>
          <a:r>
            <a:rPr lang="en-US" sz="1800" kern="1200"/>
            <a:t>Sophisticated teaching philosophy</a:t>
          </a:r>
        </a:p>
      </dsp:txBody>
      <dsp:txXfrm>
        <a:off x="791822" y="1717120"/>
        <a:ext cx="7223771" cy="685560"/>
      </dsp:txXfrm>
    </dsp:sp>
    <dsp:sp modelId="{1B2AA13C-8513-4AEA-8216-393CF2C66287}">
      <dsp:nvSpPr>
        <dsp:cNvPr id="0" name=""/>
        <dsp:cNvSpPr/>
      </dsp:nvSpPr>
      <dsp:spPr>
        <a:xfrm>
          <a:off x="0" y="2574071"/>
          <a:ext cx="8015594" cy="685560"/>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008396A-27FA-42D7-9A85-4F43B7DEE400}">
      <dsp:nvSpPr>
        <dsp:cNvPr id="0" name=""/>
        <dsp:cNvSpPr/>
      </dsp:nvSpPr>
      <dsp:spPr>
        <a:xfrm>
          <a:off x="207382" y="2728322"/>
          <a:ext cx="377058" cy="377058"/>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41B31FB2-473F-4C61-8976-2490F79898DE}">
      <dsp:nvSpPr>
        <dsp:cNvPr id="0" name=""/>
        <dsp:cNvSpPr/>
      </dsp:nvSpPr>
      <dsp:spPr>
        <a:xfrm>
          <a:off x="791822" y="2574071"/>
          <a:ext cx="7223771" cy="6855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555" tIns="72555" rIns="72555" bIns="72555" numCol="1" spcCol="1270" anchor="ctr" anchorCtr="0">
          <a:noAutofit/>
        </a:bodyPr>
        <a:lstStyle/>
        <a:p>
          <a:pPr marL="0" lvl="0" indent="0" algn="l" defTabSz="800100">
            <a:lnSpc>
              <a:spcPct val="100000"/>
            </a:lnSpc>
            <a:spcBef>
              <a:spcPct val="0"/>
            </a:spcBef>
            <a:spcAft>
              <a:spcPct val="35000"/>
            </a:spcAft>
            <a:buNone/>
          </a:pPr>
          <a:r>
            <a:rPr lang="en-US" sz="1800" kern="1200"/>
            <a:t>External peer evaluation of teaching activities</a:t>
          </a:r>
        </a:p>
      </dsp:txBody>
      <dsp:txXfrm>
        <a:off x="791822" y="2574071"/>
        <a:ext cx="7223771" cy="685560"/>
      </dsp:txXfrm>
    </dsp:sp>
    <dsp:sp modelId="{1E6E8A9D-4E71-480E-B84D-35694427722F}">
      <dsp:nvSpPr>
        <dsp:cNvPr id="0" name=""/>
        <dsp:cNvSpPr/>
      </dsp:nvSpPr>
      <dsp:spPr>
        <a:xfrm>
          <a:off x="0" y="3431022"/>
          <a:ext cx="8015594" cy="685560"/>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1F58DDE-F690-40D4-931B-DE55D351643C}">
      <dsp:nvSpPr>
        <dsp:cNvPr id="0" name=""/>
        <dsp:cNvSpPr/>
      </dsp:nvSpPr>
      <dsp:spPr>
        <a:xfrm>
          <a:off x="207382" y="3585273"/>
          <a:ext cx="377058" cy="377058"/>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B748699C-D4AC-4EDA-88FB-0452172CB63C}">
      <dsp:nvSpPr>
        <dsp:cNvPr id="0" name=""/>
        <dsp:cNvSpPr/>
      </dsp:nvSpPr>
      <dsp:spPr>
        <a:xfrm>
          <a:off x="791822" y="3431022"/>
          <a:ext cx="7223771" cy="6855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555" tIns="72555" rIns="72555" bIns="72555" numCol="1" spcCol="1270" anchor="ctr" anchorCtr="0">
          <a:noAutofit/>
        </a:bodyPr>
        <a:lstStyle/>
        <a:p>
          <a:pPr marL="0" lvl="0" indent="0" algn="l" defTabSz="800100">
            <a:lnSpc>
              <a:spcPct val="100000"/>
            </a:lnSpc>
            <a:spcBef>
              <a:spcPct val="0"/>
            </a:spcBef>
            <a:spcAft>
              <a:spcPct val="35000"/>
            </a:spcAft>
            <a:buNone/>
          </a:pPr>
          <a:r>
            <a:rPr lang="en-US" sz="1800" kern="1200"/>
            <a:t>Dissemination of scholarship [of teaching] (for tenure track all ranks, clinical all ranks, and teaching professor for lecturer ranks.)</a:t>
          </a:r>
        </a:p>
      </dsp:txBody>
      <dsp:txXfrm>
        <a:off x="791822" y="3431022"/>
        <a:ext cx="7223771" cy="68556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5FB1968-E650-46B2-A32D-339AFA3FE357}">
      <dsp:nvSpPr>
        <dsp:cNvPr id="0" name=""/>
        <dsp:cNvSpPr/>
      </dsp:nvSpPr>
      <dsp:spPr>
        <a:xfrm>
          <a:off x="0" y="502"/>
          <a:ext cx="8015594" cy="1176798"/>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806EC1F-39B3-4B66-A5E3-8CF2F64703AC}">
      <dsp:nvSpPr>
        <dsp:cNvPr id="0" name=""/>
        <dsp:cNvSpPr/>
      </dsp:nvSpPr>
      <dsp:spPr>
        <a:xfrm>
          <a:off x="355981" y="265282"/>
          <a:ext cx="647239" cy="647239"/>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47712D50-2625-4E2B-96C7-0DA157BDA1D9}">
      <dsp:nvSpPr>
        <dsp:cNvPr id="0" name=""/>
        <dsp:cNvSpPr/>
      </dsp:nvSpPr>
      <dsp:spPr>
        <a:xfrm>
          <a:off x="1359202" y="502"/>
          <a:ext cx="6656391" cy="11767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4545" tIns="124545" rIns="124545" bIns="124545" numCol="1" spcCol="1270" anchor="ctr" anchorCtr="0">
          <a:noAutofit/>
        </a:bodyPr>
        <a:lstStyle/>
        <a:p>
          <a:pPr marL="0" lvl="0" indent="0" algn="l" defTabSz="755650">
            <a:lnSpc>
              <a:spcPct val="90000"/>
            </a:lnSpc>
            <a:spcBef>
              <a:spcPct val="0"/>
            </a:spcBef>
            <a:spcAft>
              <a:spcPct val="35000"/>
            </a:spcAft>
            <a:buNone/>
          </a:pPr>
          <a:r>
            <a:rPr lang="en-US" sz="1700" kern="1200"/>
            <a:t>Lecturer and clinical faculty may present products of scholarly activity as part of a case for excellence in teaching, on condition that they discuss and demonstrate how those activities support teaching. </a:t>
          </a:r>
        </a:p>
      </dsp:txBody>
      <dsp:txXfrm>
        <a:off x="1359202" y="502"/>
        <a:ext cx="6656391" cy="1176798"/>
      </dsp:txXfrm>
    </dsp:sp>
    <dsp:sp modelId="{DAA2847F-41F6-4FFC-8FA6-C2343F0D152F}">
      <dsp:nvSpPr>
        <dsp:cNvPr id="0" name=""/>
        <dsp:cNvSpPr/>
      </dsp:nvSpPr>
      <dsp:spPr>
        <a:xfrm>
          <a:off x="0" y="1471501"/>
          <a:ext cx="8015594" cy="1176798"/>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42B18F8-03F8-4130-A22F-60E8F8A39C84}">
      <dsp:nvSpPr>
        <dsp:cNvPr id="0" name=""/>
        <dsp:cNvSpPr/>
      </dsp:nvSpPr>
      <dsp:spPr>
        <a:xfrm>
          <a:off x="355981" y="1736281"/>
          <a:ext cx="647239" cy="647239"/>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3E874914-7FF3-4824-9F27-F58A504033D6}">
      <dsp:nvSpPr>
        <dsp:cNvPr id="0" name=""/>
        <dsp:cNvSpPr/>
      </dsp:nvSpPr>
      <dsp:spPr>
        <a:xfrm>
          <a:off x="1359202" y="1471501"/>
          <a:ext cx="6656391" cy="11767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4545" tIns="124545" rIns="124545" bIns="124545" numCol="1" spcCol="1270" anchor="ctr" anchorCtr="0">
          <a:noAutofit/>
        </a:bodyPr>
        <a:lstStyle/>
        <a:p>
          <a:pPr marL="0" lvl="0" indent="0" algn="l" defTabSz="755650">
            <a:lnSpc>
              <a:spcPct val="90000"/>
            </a:lnSpc>
            <a:spcBef>
              <a:spcPct val="0"/>
            </a:spcBef>
            <a:spcAft>
              <a:spcPct val="35000"/>
            </a:spcAft>
            <a:buNone/>
          </a:pPr>
          <a:r>
            <a:rPr lang="en-US" sz="1700" kern="1200"/>
            <a:t>No product may be labelled as “research” (per IU policy) but they may be listed in the ‘teaching’ section of a IUPUI P&amp;T CV. </a:t>
          </a:r>
        </a:p>
      </dsp:txBody>
      <dsp:txXfrm>
        <a:off x="1359202" y="1471501"/>
        <a:ext cx="6656391" cy="1176798"/>
      </dsp:txXfrm>
    </dsp:sp>
    <dsp:sp modelId="{3C8852E5-3D10-4C54-B280-6F29704534A0}">
      <dsp:nvSpPr>
        <dsp:cNvPr id="0" name=""/>
        <dsp:cNvSpPr/>
      </dsp:nvSpPr>
      <dsp:spPr>
        <a:xfrm>
          <a:off x="0" y="2942500"/>
          <a:ext cx="8015594" cy="1176798"/>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A1B319B-9E35-4FAE-9823-8CA679757964}">
      <dsp:nvSpPr>
        <dsp:cNvPr id="0" name=""/>
        <dsp:cNvSpPr/>
      </dsp:nvSpPr>
      <dsp:spPr>
        <a:xfrm>
          <a:off x="355981" y="3207279"/>
          <a:ext cx="647239" cy="647239"/>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806CA2D2-7041-47FA-90CA-D99C8C80B240}">
      <dsp:nvSpPr>
        <dsp:cNvPr id="0" name=""/>
        <dsp:cNvSpPr/>
      </dsp:nvSpPr>
      <dsp:spPr>
        <a:xfrm>
          <a:off x="1359202" y="2942500"/>
          <a:ext cx="6656391" cy="11767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4545" tIns="124545" rIns="124545" bIns="124545" numCol="1" spcCol="1270" anchor="ctr" anchorCtr="0">
          <a:noAutofit/>
        </a:bodyPr>
        <a:lstStyle/>
        <a:p>
          <a:pPr marL="0" lvl="0" indent="0" algn="l" defTabSz="755650">
            <a:lnSpc>
              <a:spcPct val="90000"/>
            </a:lnSpc>
            <a:spcBef>
              <a:spcPct val="0"/>
            </a:spcBef>
            <a:spcAft>
              <a:spcPct val="35000"/>
            </a:spcAft>
            <a:buNone/>
          </a:pPr>
          <a:r>
            <a:rPr lang="en-US" sz="1700" kern="1200"/>
            <a:t>Clinical faculty whose scholarship supports their service are likely to use service as an area of excellence. </a:t>
          </a:r>
        </a:p>
      </dsp:txBody>
      <dsp:txXfrm>
        <a:off x="1359202" y="2942500"/>
        <a:ext cx="6656391" cy="117679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DC6D778-ECFA-40BA-883A-2C6E75F880BC}">
      <dsp:nvSpPr>
        <dsp:cNvPr id="0" name=""/>
        <dsp:cNvSpPr/>
      </dsp:nvSpPr>
      <dsp:spPr>
        <a:xfrm>
          <a:off x="0" y="502"/>
          <a:ext cx="8015594" cy="1176798"/>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33FAE8D-94B6-4847-9E83-C7FC272A48DD}">
      <dsp:nvSpPr>
        <dsp:cNvPr id="0" name=""/>
        <dsp:cNvSpPr/>
      </dsp:nvSpPr>
      <dsp:spPr>
        <a:xfrm>
          <a:off x="355981" y="265282"/>
          <a:ext cx="647239" cy="647239"/>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46F467B4-84D5-4B51-8DD9-1C3C49AC8DA2}">
      <dsp:nvSpPr>
        <dsp:cNvPr id="0" name=""/>
        <dsp:cNvSpPr/>
      </dsp:nvSpPr>
      <dsp:spPr>
        <a:xfrm>
          <a:off x="1359202" y="502"/>
          <a:ext cx="6656391" cy="11767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4545" tIns="124545" rIns="124545" bIns="124545" numCol="1" spcCol="1270" anchor="ctr" anchorCtr="0">
          <a:noAutofit/>
        </a:bodyPr>
        <a:lstStyle/>
        <a:p>
          <a:pPr marL="0" lvl="0" indent="0" algn="l" defTabSz="1022350">
            <a:lnSpc>
              <a:spcPct val="100000"/>
            </a:lnSpc>
            <a:spcBef>
              <a:spcPct val="0"/>
            </a:spcBef>
            <a:spcAft>
              <a:spcPct val="35000"/>
            </a:spcAft>
            <a:buNone/>
          </a:pPr>
          <a:r>
            <a:rPr lang="en-US" sz="2300" kern="1200" dirty="0"/>
            <a:t>Candidate’s statement: 7 pages describing your role and achievements as a faculty member</a:t>
          </a:r>
        </a:p>
      </dsp:txBody>
      <dsp:txXfrm>
        <a:off x="1359202" y="502"/>
        <a:ext cx="6656391" cy="1176798"/>
      </dsp:txXfrm>
    </dsp:sp>
    <dsp:sp modelId="{CAEB6C16-DDEE-4FDD-8225-1BA5922B067D}">
      <dsp:nvSpPr>
        <dsp:cNvPr id="0" name=""/>
        <dsp:cNvSpPr/>
      </dsp:nvSpPr>
      <dsp:spPr>
        <a:xfrm>
          <a:off x="0" y="1471501"/>
          <a:ext cx="8015594" cy="1176798"/>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C382C03-7902-4F9B-99F7-8B7796E16809}">
      <dsp:nvSpPr>
        <dsp:cNvPr id="0" name=""/>
        <dsp:cNvSpPr/>
      </dsp:nvSpPr>
      <dsp:spPr>
        <a:xfrm>
          <a:off x="355981" y="1736281"/>
          <a:ext cx="647239" cy="647239"/>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5DA105AC-C5E7-4D3A-975C-8B1B7131A59D}">
      <dsp:nvSpPr>
        <dsp:cNvPr id="0" name=""/>
        <dsp:cNvSpPr/>
      </dsp:nvSpPr>
      <dsp:spPr>
        <a:xfrm>
          <a:off x="1359202" y="1471501"/>
          <a:ext cx="3607017" cy="11767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4545" tIns="124545" rIns="124545" bIns="124545" numCol="1" spcCol="1270" anchor="ctr" anchorCtr="0">
          <a:noAutofit/>
        </a:bodyPr>
        <a:lstStyle/>
        <a:p>
          <a:pPr marL="0" lvl="0" indent="0" algn="l" defTabSz="1022350">
            <a:lnSpc>
              <a:spcPct val="100000"/>
            </a:lnSpc>
            <a:spcBef>
              <a:spcPct val="0"/>
            </a:spcBef>
            <a:spcAft>
              <a:spcPct val="35000"/>
            </a:spcAft>
            <a:buNone/>
          </a:pPr>
          <a:r>
            <a:rPr lang="en-US" sz="2300" kern="1200"/>
            <a:t>Work products demonstrating skills</a:t>
          </a:r>
        </a:p>
      </dsp:txBody>
      <dsp:txXfrm>
        <a:off x="1359202" y="1471501"/>
        <a:ext cx="3607017" cy="1176798"/>
      </dsp:txXfrm>
    </dsp:sp>
    <dsp:sp modelId="{C4CBCEE2-CB61-449D-AC37-8D80E662BEDF}">
      <dsp:nvSpPr>
        <dsp:cNvPr id="0" name=""/>
        <dsp:cNvSpPr/>
      </dsp:nvSpPr>
      <dsp:spPr>
        <a:xfrm>
          <a:off x="4966220" y="1471501"/>
          <a:ext cx="3049373" cy="11767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4545" tIns="124545" rIns="124545" bIns="124545" numCol="1" spcCol="1270" anchor="ctr" anchorCtr="0">
          <a:noAutofit/>
        </a:bodyPr>
        <a:lstStyle/>
        <a:p>
          <a:pPr marL="0" lvl="0" indent="0" algn="l" defTabSz="488950">
            <a:lnSpc>
              <a:spcPct val="100000"/>
            </a:lnSpc>
            <a:spcBef>
              <a:spcPct val="0"/>
            </a:spcBef>
            <a:spcAft>
              <a:spcPct val="35000"/>
            </a:spcAft>
            <a:buNone/>
          </a:pPr>
          <a:r>
            <a:rPr lang="en-US" sz="1100" kern="1200"/>
            <a:t>Syllabi/course materials</a:t>
          </a:r>
        </a:p>
        <a:p>
          <a:pPr marL="0" lvl="0" indent="0" algn="l" defTabSz="488950">
            <a:lnSpc>
              <a:spcPct val="100000"/>
            </a:lnSpc>
            <a:spcBef>
              <a:spcPct val="0"/>
            </a:spcBef>
            <a:spcAft>
              <a:spcPct val="35000"/>
            </a:spcAft>
            <a:buNone/>
          </a:pPr>
          <a:r>
            <a:rPr lang="en-US" sz="1100" kern="1200"/>
            <a:t>Dissemination products (papers, presentations)</a:t>
          </a:r>
        </a:p>
        <a:p>
          <a:pPr marL="0" lvl="0" indent="0" algn="l" defTabSz="488950">
            <a:lnSpc>
              <a:spcPct val="100000"/>
            </a:lnSpc>
            <a:spcBef>
              <a:spcPct val="0"/>
            </a:spcBef>
            <a:spcAft>
              <a:spcPct val="35000"/>
            </a:spcAft>
            <a:buNone/>
          </a:pPr>
          <a:r>
            <a:rPr lang="en-US" sz="1100" kern="1200"/>
            <a:t>Reflection on summarized peer or student evaluations</a:t>
          </a:r>
        </a:p>
      </dsp:txBody>
      <dsp:txXfrm>
        <a:off x="4966220" y="1471501"/>
        <a:ext cx="3049373" cy="1176798"/>
      </dsp:txXfrm>
    </dsp:sp>
    <dsp:sp modelId="{9F54BE30-F9D9-4A5F-BAE0-8F62B81BEE6C}">
      <dsp:nvSpPr>
        <dsp:cNvPr id="0" name=""/>
        <dsp:cNvSpPr/>
      </dsp:nvSpPr>
      <dsp:spPr>
        <a:xfrm>
          <a:off x="0" y="2942500"/>
          <a:ext cx="8015594" cy="1176798"/>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BAA011F-1DA9-4986-A49D-853ED7AD6EF1}">
      <dsp:nvSpPr>
        <dsp:cNvPr id="0" name=""/>
        <dsp:cNvSpPr/>
      </dsp:nvSpPr>
      <dsp:spPr>
        <a:xfrm>
          <a:off x="355981" y="3207279"/>
          <a:ext cx="647239" cy="647239"/>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B77D77A7-7C30-47BF-8A6E-3057AB282799}">
      <dsp:nvSpPr>
        <dsp:cNvPr id="0" name=""/>
        <dsp:cNvSpPr/>
      </dsp:nvSpPr>
      <dsp:spPr>
        <a:xfrm>
          <a:off x="1359202" y="2942500"/>
          <a:ext cx="6656391" cy="11767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4545" tIns="124545" rIns="124545" bIns="124545" numCol="1" spcCol="1270" anchor="ctr" anchorCtr="0">
          <a:noAutofit/>
        </a:bodyPr>
        <a:lstStyle/>
        <a:p>
          <a:pPr marL="0" lvl="0" indent="0" algn="l" defTabSz="1022350">
            <a:lnSpc>
              <a:spcPct val="100000"/>
            </a:lnSpc>
            <a:spcBef>
              <a:spcPct val="0"/>
            </a:spcBef>
            <a:spcAft>
              <a:spcPct val="35000"/>
            </a:spcAft>
            <a:buNone/>
          </a:pPr>
          <a:r>
            <a:rPr lang="en-US" sz="2300" kern="1200"/>
            <a:t>CV in IUPUI format:  teaching activities and “bins”</a:t>
          </a:r>
        </a:p>
      </dsp:txBody>
      <dsp:txXfrm>
        <a:off x="1359202" y="2942500"/>
        <a:ext cx="6656391" cy="1176798"/>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4.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5.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C87859BD-4604-2843-976C-9F2DEE3C79DB}" type="datetimeFigureOut">
              <a:rPr lang="en-US" smtClean="0"/>
              <a:t>10/25/2023</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CEB64456-6A4C-DF40-836A-7ED7CB7228F1}" type="slidenum">
              <a:rPr lang="en-US" smtClean="0"/>
              <a:t>‹#›</a:t>
            </a:fld>
            <a:endParaRPr lang="en-US"/>
          </a:p>
        </p:txBody>
      </p:sp>
    </p:spTree>
    <p:extLst>
      <p:ext uri="{BB962C8B-B14F-4D97-AF65-F5344CB8AC3E}">
        <p14:creationId xmlns:p14="http://schemas.microsoft.com/office/powerpoint/2010/main" val="263278324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DE108F45-8DB7-E449-85E4-EC04F96DF3AA}" type="datetimeFigureOut">
              <a:rPr lang="en-US" smtClean="0"/>
              <a:t>10/25/2023</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9706D261-4ACC-5E49-97C5-9D8FD2D9A3AF}" type="slidenum">
              <a:rPr lang="en-US" smtClean="0"/>
              <a:t>‹#›</a:t>
            </a:fld>
            <a:endParaRPr lang="en-US"/>
          </a:p>
        </p:txBody>
      </p:sp>
    </p:spTree>
    <p:extLst>
      <p:ext uri="{BB962C8B-B14F-4D97-AF65-F5344CB8AC3E}">
        <p14:creationId xmlns:p14="http://schemas.microsoft.com/office/powerpoint/2010/main" val="1947345591"/>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706D261-4ACC-5E49-97C5-9D8FD2D9A3AF}" type="slidenum">
              <a:rPr lang="en-US" smtClean="0"/>
              <a:t>1</a:t>
            </a:fld>
            <a:endParaRPr lang="en-US"/>
          </a:p>
        </p:txBody>
      </p:sp>
    </p:spTree>
    <p:extLst>
      <p:ext uri="{BB962C8B-B14F-4D97-AF65-F5344CB8AC3E}">
        <p14:creationId xmlns:p14="http://schemas.microsoft.com/office/powerpoint/2010/main" val="17073033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6257065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0366301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257757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706D261-4ACC-5E49-97C5-9D8FD2D9A3AF}" type="slidenum">
              <a:rPr lang="en-US" smtClean="0"/>
              <a:t>32</a:t>
            </a:fld>
            <a:endParaRPr lang="en-US"/>
          </a:p>
        </p:txBody>
      </p:sp>
    </p:spTree>
    <p:extLst>
      <p:ext uri="{BB962C8B-B14F-4D97-AF65-F5344CB8AC3E}">
        <p14:creationId xmlns:p14="http://schemas.microsoft.com/office/powerpoint/2010/main" val="30620565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A64D608F-F5D9-4D23-B888-1AF9F0A73B81}" type="slidenum">
              <a:rPr lang="en-US" smtClean="0">
                <a:solidFill>
                  <a:prstClr val="black"/>
                </a:solidFill>
              </a:rPr>
              <a:pPr>
                <a:defRPr/>
              </a:pPr>
              <a:t>34</a:t>
            </a:fld>
            <a:endParaRPr lang="en-US" dirty="0">
              <a:solidFill>
                <a:prstClr val="black"/>
              </a:solidFill>
            </a:endParaRPr>
          </a:p>
        </p:txBody>
      </p:sp>
    </p:spTree>
    <p:extLst>
      <p:ext uri="{BB962C8B-B14F-4D97-AF65-F5344CB8AC3E}">
        <p14:creationId xmlns:p14="http://schemas.microsoft.com/office/powerpoint/2010/main" val="22547474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A64D608F-F5D9-4D23-B888-1AF9F0A73B81}" type="slidenum">
              <a:rPr lang="en-US" smtClean="0">
                <a:solidFill>
                  <a:prstClr val="black"/>
                </a:solidFill>
              </a:rPr>
              <a:pPr>
                <a:defRPr/>
              </a:pPr>
              <a:t>37</a:t>
            </a:fld>
            <a:endParaRPr lang="en-US" dirty="0">
              <a:solidFill>
                <a:prstClr val="black"/>
              </a:solidFill>
            </a:endParaRPr>
          </a:p>
        </p:txBody>
      </p:sp>
    </p:spTree>
    <p:extLst>
      <p:ext uri="{BB962C8B-B14F-4D97-AF65-F5344CB8AC3E}">
        <p14:creationId xmlns:p14="http://schemas.microsoft.com/office/powerpoint/2010/main" val="15857574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A64D608F-F5D9-4D23-B888-1AF9F0A73B81}" type="slidenum">
              <a:rPr lang="en-US" smtClean="0">
                <a:solidFill>
                  <a:prstClr val="black"/>
                </a:solidFill>
              </a:rPr>
              <a:pPr>
                <a:defRPr/>
              </a:pPr>
              <a:t>38</a:t>
            </a:fld>
            <a:endParaRPr lang="en-US" dirty="0">
              <a:solidFill>
                <a:prstClr val="black"/>
              </a:solidFill>
            </a:endParaRPr>
          </a:p>
        </p:txBody>
      </p:sp>
    </p:spTree>
    <p:extLst>
      <p:ext uri="{BB962C8B-B14F-4D97-AF65-F5344CB8AC3E}">
        <p14:creationId xmlns:p14="http://schemas.microsoft.com/office/powerpoint/2010/main" val="271214307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A64D608F-F5D9-4D23-B888-1AF9F0A73B81}" type="slidenum">
              <a:rPr lang="en-US" smtClean="0">
                <a:solidFill>
                  <a:prstClr val="black"/>
                </a:solidFill>
              </a:rPr>
              <a:pPr>
                <a:defRPr/>
              </a:pPr>
              <a:t>39</a:t>
            </a:fld>
            <a:endParaRPr lang="en-US" dirty="0">
              <a:solidFill>
                <a:prstClr val="black"/>
              </a:solidFill>
            </a:endParaRPr>
          </a:p>
        </p:txBody>
      </p:sp>
    </p:spTree>
    <p:extLst>
      <p:ext uri="{BB962C8B-B14F-4D97-AF65-F5344CB8AC3E}">
        <p14:creationId xmlns:p14="http://schemas.microsoft.com/office/powerpoint/2010/main" val="49336553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A64D608F-F5D9-4D23-B888-1AF9F0A73B81}" type="slidenum">
              <a:rPr lang="en-US" smtClean="0">
                <a:solidFill>
                  <a:prstClr val="black"/>
                </a:solidFill>
              </a:rPr>
              <a:pPr>
                <a:defRPr/>
              </a:pPr>
              <a:t>40</a:t>
            </a:fld>
            <a:endParaRPr lang="en-US" dirty="0">
              <a:solidFill>
                <a:prstClr val="black"/>
              </a:solidFill>
            </a:endParaRPr>
          </a:p>
        </p:txBody>
      </p:sp>
    </p:spTree>
    <p:extLst>
      <p:ext uri="{BB962C8B-B14F-4D97-AF65-F5344CB8AC3E}">
        <p14:creationId xmlns:p14="http://schemas.microsoft.com/office/powerpoint/2010/main" val="72559225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effectLst/>
                <a:latin typeface="Helvetica" pitchFamily="2" charset="0"/>
              </a:rPr>
              <a:t> Teaching Statement (if applicable)  only if using a 5-page Candidate Statement</a:t>
            </a:r>
            <a:endParaRPr lang="en-US" dirty="0">
              <a:effectLst/>
              <a:latin typeface="Helvetica" pitchFamily="2" charset="0"/>
            </a:endParaRPr>
          </a:p>
          <a:p>
            <a:r>
              <a:rPr lang="en-US" i="1" dirty="0">
                <a:effectLst/>
                <a:latin typeface="Helvetica" pitchFamily="2" charset="0"/>
              </a:rPr>
              <a:t> Teaching load and goals</a:t>
            </a:r>
            <a:endParaRPr lang="en-US" dirty="0">
              <a:effectLst/>
              <a:latin typeface="Helvetica" pitchFamily="2" charset="0"/>
            </a:endParaRPr>
          </a:p>
          <a:p>
            <a:r>
              <a:rPr lang="en-US" i="1" dirty="0">
                <a:effectLst/>
                <a:latin typeface="Helvetica" pitchFamily="2" charset="0"/>
              </a:rPr>
              <a:t> Peer review of teaching (aggregated)</a:t>
            </a:r>
            <a:endParaRPr lang="en-US" dirty="0">
              <a:effectLst/>
              <a:latin typeface="Helvetica" pitchFamily="2" charset="0"/>
            </a:endParaRPr>
          </a:p>
          <a:p>
            <a:r>
              <a:rPr lang="en-US" i="1" dirty="0">
                <a:effectLst/>
                <a:latin typeface="Helvetica" pitchFamily="2" charset="0"/>
              </a:rPr>
              <a:t> Student evaluation of teaching (aggregated)</a:t>
            </a:r>
            <a:endParaRPr lang="en-US" dirty="0">
              <a:effectLst/>
              <a:latin typeface="Helvetica" pitchFamily="2" charset="0"/>
            </a:endParaRPr>
          </a:p>
          <a:p>
            <a:r>
              <a:rPr lang="en-US" i="1" dirty="0">
                <a:effectLst/>
                <a:latin typeface="Helvetica" pitchFamily="2" charset="0"/>
              </a:rPr>
              <a:t> Disseminated scholarship on teaching and learning</a:t>
            </a:r>
            <a:endParaRPr lang="en-US" dirty="0">
              <a:effectLst/>
              <a:latin typeface="Helvetica" pitchFamily="2" charset="0"/>
            </a:endParaRPr>
          </a:p>
          <a:p>
            <a:r>
              <a:rPr lang="en-US" i="1" dirty="0">
                <a:effectLst/>
                <a:latin typeface="Helvetica" pitchFamily="2" charset="0"/>
              </a:rPr>
              <a:t> Impact of instruction on student learning outcomes</a:t>
            </a:r>
            <a:endParaRPr lang="en-US" dirty="0">
              <a:effectLst/>
              <a:latin typeface="Helvetica" pitchFamily="2" charset="0"/>
            </a:endParaRPr>
          </a:p>
          <a:p>
            <a:r>
              <a:rPr lang="en-US" i="1" dirty="0">
                <a:effectLst/>
                <a:latin typeface="Helvetica" pitchFamily="2" charset="0"/>
              </a:rPr>
              <a:t> Course, curricular, and professional development</a:t>
            </a:r>
            <a:endParaRPr lang="en-US" dirty="0">
              <a:effectLst/>
              <a:latin typeface="Helvetica" pitchFamily="2" charset="0"/>
            </a:endParaRPr>
          </a:p>
          <a:p>
            <a:r>
              <a:rPr lang="en-US" i="1" dirty="0">
                <a:effectLst/>
                <a:latin typeface="Helvetica" pitchFamily="2" charset="0"/>
              </a:rPr>
              <a:t> Teaching recognition-grants, awards, honors, fellowships</a:t>
            </a:r>
            <a:endParaRPr lang="en-US" dirty="0">
              <a:effectLst/>
              <a:latin typeface="Helvetica" pitchFamily="2" charset="0"/>
            </a:endParaRPr>
          </a:p>
          <a:p>
            <a:endParaRPr lang="en-US" dirty="0"/>
          </a:p>
        </p:txBody>
      </p:sp>
      <p:sp>
        <p:nvSpPr>
          <p:cNvPr id="4" name="Slide Number Placeholder 3"/>
          <p:cNvSpPr>
            <a:spLocks noGrp="1"/>
          </p:cNvSpPr>
          <p:nvPr>
            <p:ph type="sldNum" sz="quarter" idx="10"/>
          </p:nvPr>
        </p:nvSpPr>
        <p:spPr/>
        <p:txBody>
          <a:bodyPr/>
          <a:lstStyle/>
          <a:p>
            <a:pPr>
              <a:defRPr/>
            </a:pPr>
            <a:fld id="{A64D608F-F5D9-4D23-B888-1AF9F0A73B81}" type="slidenum">
              <a:rPr lang="en-US" smtClean="0">
                <a:solidFill>
                  <a:prstClr val="black"/>
                </a:solidFill>
              </a:rPr>
              <a:pPr>
                <a:defRPr/>
              </a:pPr>
              <a:t>42</a:t>
            </a:fld>
            <a:endParaRPr lang="en-US" dirty="0">
              <a:solidFill>
                <a:prstClr val="black"/>
              </a:solidFill>
            </a:endParaRPr>
          </a:p>
        </p:txBody>
      </p:sp>
    </p:spTree>
    <p:extLst>
      <p:ext uri="{BB962C8B-B14F-4D97-AF65-F5344CB8AC3E}">
        <p14:creationId xmlns:p14="http://schemas.microsoft.com/office/powerpoint/2010/main" val="16610137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706D261-4ACC-5E49-97C5-9D8FD2D9A3AF}" type="slidenum">
              <a:rPr lang="en-US" smtClean="0"/>
              <a:t>4</a:t>
            </a:fld>
            <a:endParaRPr lang="en-US"/>
          </a:p>
        </p:txBody>
      </p:sp>
    </p:spTree>
    <p:extLst>
      <p:ext uri="{BB962C8B-B14F-4D97-AF65-F5344CB8AC3E}">
        <p14:creationId xmlns:p14="http://schemas.microsoft.com/office/powerpoint/2010/main" val="196230165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effectLst/>
                <a:latin typeface="Helvetica" pitchFamily="2" charset="0"/>
              </a:rPr>
              <a:t> Appendix: Teaching publications</a:t>
            </a:r>
            <a:endParaRPr lang="en-US" dirty="0">
              <a:effectLst/>
              <a:latin typeface="Helvetica" pitchFamily="2" charset="0"/>
            </a:endParaRPr>
          </a:p>
          <a:p>
            <a:r>
              <a:rPr lang="en-US" i="1" dirty="0">
                <a:effectLst/>
                <a:latin typeface="Helvetica" pitchFamily="2" charset="0"/>
              </a:rPr>
              <a:t> Appendix: Sample of course materials</a:t>
            </a:r>
            <a:endParaRPr lang="en-US" dirty="0">
              <a:effectLst/>
              <a:latin typeface="Helvetica" pitchFamily="2" charset="0"/>
            </a:endParaRPr>
          </a:p>
          <a:p>
            <a:r>
              <a:rPr lang="en-US" i="1" dirty="0">
                <a:effectLst/>
                <a:latin typeface="Helvetica" pitchFamily="2" charset="0"/>
              </a:rPr>
              <a:t> Appendix: Student course evaluations</a:t>
            </a:r>
            <a:endParaRPr lang="en-US" dirty="0">
              <a:effectLst/>
              <a:latin typeface="Helvetica" pitchFamily="2" charset="0"/>
            </a:endParaRPr>
          </a:p>
          <a:p>
            <a:r>
              <a:rPr lang="en-US" i="1" dirty="0">
                <a:effectLst/>
                <a:latin typeface="Helvetica" pitchFamily="2" charset="0"/>
              </a:rPr>
              <a:t> Appendix: Peer evaluations</a:t>
            </a:r>
            <a:endParaRPr lang="en-US" dirty="0">
              <a:effectLst/>
              <a:latin typeface="Helvetica" pitchFamily="2" charset="0"/>
            </a:endParaRPr>
          </a:p>
          <a:p>
            <a:r>
              <a:rPr lang="en-US" i="1" dirty="0">
                <a:effectLst/>
                <a:latin typeface="Helvetica" pitchFamily="2" charset="0"/>
              </a:rPr>
              <a:t> Appendix: Unsolicited letters from former students</a:t>
            </a:r>
            <a:endParaRPr lang="en-US" dirty="0">
              <a:effectLst/>
              <a:latin typeface="Helvetica" pitchFamily="2" charset="0"/>
            </a:endParaRPr>
          </a:p>
          <a:p>
            <a:r>
              <a:rPr lang="en-US" i="1" dirty="0">
                <a:effectLst/>
                <a:latin typeface="Helvetica" pitchFamily="2" charset="0"/>
              </a:rPr>
              <a:t> Appendix: Additional Evidence </a:t>
            </a:r>
            <a:endParaRPr lang="en-US" dirty="0">
              <a:effectLst/>
              <a:latin typeface="Helvetica" pitchFamily="2" charset="0"/>
            </a:endParaRPr>
          </a:p>
        </p:txBody>
      </p:sp>
      <p:sp>
        <p:nvSpPr>
          <p:cNvPr id="4" name="Slide Number Placeholder 3"/>
          <p:cNvSpPr>
            <a:spLocks noGrp="1"/>
          </p:cNvSpPr>
          <p:nvPr>
            <p:ph type="sldNum" sz="quarter" idx="10"/>
          </p:nvPr>
        </p:nvSpPr>
        <p:spPr/>
        <p:txBody>
          <a:bodyPr/>
          <a:lstStyle/>
          <a:p>
            <a:pPr>
              <a:defRPr/>
            </a:pPr>
            <a:fld id="{A64D608F-F5D9-4D23-B888-1AF9F0A73B81}" type="slidenum">
              <a:rPr lang="en-US" smtClean="0">
                <a:solidFill>
                  <a:prstClr val="black"/>
                </a:solidFill>
              </a:rPr>
              <a:pPr>
                <a:defRPr/>
              </a:pPr>
              <a:t>43</a:t>
            </a:fld>
            <a:endParaRPr lang="en-US" dirty="0">
              <a:solidFill>
                <a:prstClr val="black"/>
              </a:solidFill>
            </a:endParaRPr>
          </a:p>
        </p:txBody>
      </p:sp>
    </p:spTree>
    <p:extLst>
      <p:ext uri="{BB962C8B-B14F-4D97-AF65-F5344CB8AC3E}">
        <p14:creationId xmlns:p14="http://schemas.microsoft.com/office/powerpoint/2010/main" val="174185565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706D261-4ACC-5E49-97C5-9D8FD2D9A3AF}" type="slidenum">
              <a:rPr lang="en-US" smtClean="0"/>
              <a:t>44</a:t>
            </a:fld>
            <a:endParaRPr lang="en-US"/>
          </a:p>
        </p:txBody>
      </p:sp>
    </p:spTree>
    <p:extLst>
      <p:ext uri="{BB962C8B-B14F-4D97-AF65-F5344CB8AC3E}">
        <p14:creationId xmlns:p14="http://schemas.microsoft.com/office/powerpoint/2010/main" val="332584153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Brad: Track everything using your Annual Review. Makes it easier to remember things when you go up for promotion. Being involved in a professional organization is helpful with dissemination and relating to non-clinical faculty. </a:t>
            </a:r>
          </a:p>
          <a:p>
            <a:endParaRPr lang="en-US" dirty="0"/>
          </a:p>
          <a:p>
            <a:r>
              <a:rPr lang="en-US" dirty="0"/>
              <a:t>Darrell: Have someone proofread your writing. When getting feedback on your content, remember that it is your case.</a:t>
            </a:r>
          </a:p>
          <a:p>
            <a:endParaRPr lang="en-US" dirty="0"/>
          </a:p>
          <a:p>
            <a:r>
              <a:rPr lang="en-US" dirty="0" err="1"/>
              <a:t>Shotonus</a:t>
            </a:r>
            <a:r>
              <a:rPr lang="en-US" dirty="0"/>
              <a:t>: Allow yourself plenty of time to get a draft done, get feedback, and revise your dossier. If you are teaching outside of the classroom, track all of your student contact like orientations or mentoring roles. Have someone outside of your field review your writing. </a:t>
            </a:r>
          </a:p>
        </p:txBody>
      </p:sp>
      <p:sp>
        <p:nvSpPr>
          <p:cNvPr id="4" name="Slide Number Placeholder 3"/>
          <p:cNvSpPr>
            <a:spLocks noGrp="1"/>
          </p:cNvSpPr>
          <p:nvPr>
            <p:ph type="sldNum" sz="quarter" idx="5"/>
          </p:nvPr>
        </p:nvSpPr>
        <p:spPr/>
        <p:txBody>
          <a:bodyPr/>
          <a:lstStyle/>
          <a:p>
            <a:fld id="{9706D261-4ACC-5E49-97C5-9D8FD2D9A3AF}" type="slidenum">
              <a:rPr lang="en-US" smtClean="0"/>
              <a:t>45</a:t>
            </a:fld>
            <a:endParaRPr lang="en-US"/>
          </a:p>
        </p:txBody>
      </p:sp>
    </p:spTree>
    <p:extLst>
      <p:ext uri="{BB962C8B-B14F-4D97-AF65-F5344CB8AC3E}">
        <p14:creationId xmlns:p14="http://schemas.microsoft.com/office/powerpoint/2010/main" val="113204310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706D261-4ACC-5E49-97C5-9D8FD2D9A3AF}" type="slidenum">
              <a:rPr lang="en-US" smtClean="0"/>
              <a:t>46</a:t>
            </a:fld>
            <a:endParaRPr lang="en-US"/>
          </a:p>
        </p:txBody>
      </p:sp>
    </p:spTree>
    <p:extLst>
      <p:ext uri="{BB962C8B-B14F-4D97-AF65-F5344CB8AC3E}">
        <p14:creationId xmlns:p14="http://schemas.microsoft.com/office/powerpoint/2010/main" val="32518561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706D261-4ACC-5E49-97C5-9D8FD2D9A3AF}" type="slidenum">
              <a:rPr lang="en-US" smtClean="0"/>
              <a:t>7</a:t>
            </a:fld>
            <a:endParaRPr lang="en-US"/>
          </a:p>
        </p:txBody>
      </p:sp>
    </p:spTree>
    <p:extLst>
      <p:ext uri="{BB962C8B-B14F-4D97-AF65-F5344CB8AC3E}">
        <p14:creationId xmlns:p14="http://schemas.microsoft.com/office/powerpoint/2010/main" val="7207359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case for excellence has to look like more than they are used to seeing about teaching.</a:t>
            </a:r>
          </a:p>
        </p:txBody>
      </p:sp>
      <p:sp>
        <p:nvSpPr>
          <p:cNvPr id="4" name="Slide Number Placeholder 3"/>
          <p:cNvSpPr>
            <a:spLocks noGrp="1"/>
          </p:cNvSpPr>
          <p:nvPr>
            <p:ph type="sldNum" sz="quarter" idx="5"/>
          </p:nvPr>
        </p:nvSpPr>
        <p:spPr/>
        <p:txBody>
          <a:bodyPr/>
          <a:lstStyle/>
          <a:p>
            <a:fld id="{9706D261-4ACC-5E49-97C5-9D8FD2D9A3AF}" type="slidenum">
              <a:rPr lang="en-US" smtClean="0"/>
              <a:t>8</a:t>
            </a:fld>
            <a:endParaRPr lang="en-US"/>
          </a:p>
        </p:txBody>
      </p:sp>
    </p:spTree>
    <p:extLst>
      <p:ext uri="{BB962C8B-B14F-4D97-AF65-F5344CB8AC3E}">
        <p14:creationId xmlns:p14="http://schemas.microsoft.com/office/powerpoint/2010/main" val="18550946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P&amp;T guidelines identify these as required evidence in establishing a case for excellence in teaching. Excellence in teaching is more formative and reflective than a research case. You might have mentors who went up on research. Their cases featured summative statements. A teaching case tells a story about how you got so great and will continue to be great.</a:t>
            </a:r>
          </a:p>
        </p:txBody>
      </p:sp>
      <p:sp>
        <p:nvSpPr>
          <p:cNvPr id="4" name="Slide Number Placeholder 3"/>
          <p:cNvSpPr>
            <a:spLocks noGrp="1"/>
          </p:cNvSpPr>
          <p:nvPr>
            <p:ph type="sldNum" sz="quarter" idx="10"/>
          </p:nvPr>
        </p:nvSpPr>
        <p:spPr/>
        <p:txBody>
          <a:bodyPr/>
          <a:lstStyle/>
          <a:p>
            <a:fld id="{9706D261-4ACC-5E49-97C5-9D8FD2D9A3AF}" type="slidenum">
              <a:rPr lang="en-US" smtClean="0"/>
              <a:t>9</a:t>
            </a:fld>
            <a:endParaRPr lang="en-US"/>
          </a:p>
        </p:txBody>
      </p:sp>
    </p:spTree>
    <p:extLst>
      <p:ext uri="{BB962C8B-B14F-4D97-AF65-F5344CB8AC3E}">
        <p14:creationId xmlns:p14="http://schemas.microsoft.com/office/powerpoint/2010/main" val="30479065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706D261-4ACC-5E49-97C5-9D8FD2D9A3AF}" type="slidenum">
              <a:rPr lang="en-US" smtClean="0"/>
              <a:t>10</a:t>
            </a:fld>
            <a:endParaRPr lang="en-US"/>
          </a:p>
        </p:txBody>
      </p:sp>
    </p:spTree>
    <p:extLst>
      <p:ext uri="{BB962C8B-B14F-4D97-AF65-F5344CB8AC3E}">
        <p14:creationId xmlns:p14="http://schemas.microsoft.com/office/powerpoint/2010/main" val="24017016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706D261-4ACC-5E49-97C5-9D8FD2D9A3AF}" type="slidenum">
              <a:rPr lang="en-US" smtClean="0"/>
              <a:t>17</a:t>
            </a:fld>
            <a:endParaRPr lang="en-US"/>
          </a:p>
        </p:txBody>
      </p:sp>
    </p:spTree>
    <p:extLst>
      <p:ext uri="{BB962C8B-B14F-4D97-AF65-F5344CB8AC3E}">
        <p14:creationId xmlns:p14="http://schemas.microsoft.com/office/powerpoint/2010/main" val="24293638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A64D608F-F5D9-4D23-B888-1AF9F0A73B81}" type="slidenum">
              <a:rPr lang="en-US" smtClean="0">
                <a:solidFill>
                  <a:prstClr val="black"/>
                </a:solidFill>
              </a:rPr>
              <a:pPr>
                <a:defRPr/>
              </a:pPr>
              <a:t>18</a:t>
            </a:fld>
            <a:endParaRPr lang="en-US" dirty="0">
              <a:solidFill>
                <a:prstClr val="black"/>
              </a:solidFill>
            </a:endParaRPr>
          </a:p>
        </p:txBody>
      </p:sp>
    </p:spTree>
    <p:extLst>
      <p:ext uri="{BB962C8B-B14F-4D97-AF65-F5344CB8AC3E}">
        <p14:creationId xmlns:p14="http://schemas.microsoft.com/office/powerpoint/2010/main" val="40181226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A64D608F-F5D9-4D23-B888-1AF9F0A73B81}" type="slidenum">
              <a:rPr lang="en-US" smtClean="0">
                <a:solidFill>
                  <a:prstClr val="black"/>
                </a:solidFill>
              </a:rPr>
              <a:pPr>
                <a:defRPr/>
              </a:pPr>
              <a:t>19</a:t>
            </a:fld>
            <a:endParaRPr lang="en-US" dirty="0">
              <a:solidFill>
                <a:prstClr val="black"/>
              </a:solidFill>
            </a:endParaRPr>
          </a:p>
        </p:txBody>
      </p:sp>
    </p:spTree>
    <p:extLst>
      <p:ext uri="{BB962C8B-B14F-4D97-AF65-F5344CB8AC3E}">
        <p14:creationId xmlns:p14="http://schemas.microsoft.com/office/powerpoint/2010/main" val="14673878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age">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Title 1"/>
          <p:cNvSpPr>
            <a:spLocks noGrp="1"/>
          </p:cNvSpPr>
          <p:nvPr userDrawn="1">
            <p:ph type="title" hasCustomPrompt="1"/>
          </p:nvPr>
        </p:nvSpPr>
        <p:spPr>
          <a:xfrm>
            <a:off x="502904" y="3688697"/>
            <a:ext cx="7942596" cy="1485992"/>
          </a:xfrm>
        </p:spPr>
        <p:txBody>
          <a:bodyPr anchor="ctr">
            <a:normAutofit/>
          </a:bodyPr>
          <a:lstStyle>
            <a:lvl1pPr>
              <a:lnSpc>
                <a:spcPct val="90000"/>
              </a:lnSpc>
              <a:defRPr sz="4400" b="1" i="0" spc="0" baseline="0">
                <a:solidFill>
                  <a:schemeClr val="bg1"/>
                </a:solidFill>
                <a:latin typeface="Arial"/>
                <a:cs typeface="Arial"/>
              </a:defRPr>
            </a:lvl1pPr>
          </a:lstStyle>
          <a:p>
            <a:r>
              <a:rPr lang="en-US" dirty="0"/>
              <a:t>IUPUI Honors College Vision</a:t>
            </a:r>
          </a:p>
        </p:txBody>
      </p:sp>
      <p:sp>
        <p:nvSpPr>
          <p:cNvPr id="11" name="Text Placeholder 19"/>
          <p:cNvSpPr>
            <a:spLocks noGrp="1"/>
          </p:cNvSpPr>
          <p:nvPr userDrawn="1">
            <p:ph type="body" sz="quarter" idx="10" hasCustomPrompt="1"/>
          </p:nvPr>
        </p:nvSpPr>
        <p:spPr>
          <a:xfrm>
            <a:off x="530694" y="6279762"/>
            <a:ext cx="7734222" cy="370205"/>
          </a:xfrm>
        </p:spPr>
        <p:txBody>
          <a:bodyPr anchor="ctr">
            <a:noAutofit/>
          </a:bodyPr>
          <a:lstStyle>
            <a:lvl1pPr marL="0" indent="0">
              <a:buNone/>
              <a:defRPr sz="1100" b="1" spc="80" baseline="0">
                <a:solidFill>
                  <a:srgbClr val="A6A6A6"/>
                </a:solidFill>
                <a:latin typeface="Arial"/>
                <a:cs typeface="Arial"/>
              </a:defRPr>
            </a:lvl1pPr>
          </a:lstStyle>
          <a:p>
            <a:pPr lvl="0"/>
            <a:r>
              <a:rPr lang="en-US" dirty="0"/>
              <a:t>INDIANA UNIVERSITY–PURDUE UNIVERSITY INDIANAPOLIS</a:t>
            </a:r>
          </a:p>
        </p:txBody>
      </p:sp>
      <p:sp>
        <p:nvSpPr>
          <p:cNvPr id="9" name="Text Placeholder 19"/>
          <p:cNvSpPr>
            <a:spLocks noGrp="1"/>
          </p:cNvSpPr>
          <p:nvPr>
            <p:ph type="body" sz="quarter" idx="11" hasCustomPrompt="1"/>
          </p:nvPr>
        </p:nvSpPr>
        <p:spPr>
          <a:xfrm>
            <a:off x="530694" y="3301283"/>
            <a:ext cx="7914806" cy="336549"/>
          </a:xfrm>
        </p:spPr>
        <p:txBody>
          <a:bodyPr anchor="ctr">
            <a:noAutofit/>
          </a:bodyPr>
          <a:lstStyle>
            <a:lvl1pPr marL="0" indent="0">
              <a:buNone/>
              <a:defRPr sz="1800" b="0" spc="0" baseline="0">
                <a:solidFill>
                  <a:srgbClr val="A6A6A6"/>
                </a:solidFill>
                <a:latin typeface="Arial"/>
                <a:cs typeface="Arial"/>
              </a:defRPr>
            </a:lvl1pPr>
          </a:lstStyle>
          <a:p>
            <a:pPr lvl="0"/>
            <a:r>
              <a:rPr lang="en-US" dirty="0"/>
              <a:t>Kristina Horn Sheeler, Professor of Communication Studies</a:t>
            </a:r>
          </a:p>
          <a:p>
            <a:pPr lvl="0"/>
            <a:r>
              <a:rPr lang="en-US" dirty="0"/>
              <a:t>Associate Dean for Academic and Graduate Programs, School of Liberal Arts</a:t>
            </a:r>
          </a:p>
        </p:txBody>
      </p:sp>
      <p:grpSp>
        <p:nvGrpSpPr>
          <p:cNvPr id="13" name="Group 12"/>
          <p:cNvGrpSpPr/>
          <p:nvPr userDrawn="1"/>
        </p:nvGrpSpPr>
        <p:grpSpPr>
          <a:xfrm>
            <a:off x="621014" y="-72571"/>
            <a:ext cx="950609" cy="2766507"/>
            <a:chOff x="633305" y="-72571"/>
            <a:chExt cx="950609" cy="2766507"/>
          </a:xfrm>
        </p:grpSpPr>
        <p:sp>
          <p:nvSpPr>
            <p:cNvPr id="6" name="Rectangle 5"/>
            <p:cNvSpPr/>
            <p:nvPr userDrawn="1"/>
          </p:nvSpPr>
          <p:spPr>
            <a:xfrm>
              <a:off x="633305" y="-72571"/>
              <a:ext cx="950609" cy="2766507"/>
            </a:xfrm>
            <a:prstGeom prst="rect">
              <a:avLst/>
            </a:prstGeom>
            <a:solidFill>
              <a:srgbClr val="99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descr="trident.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8009" y="1730375"/>
              <a:ext cx="634481" cy="800730"/>
            </a:xfrm>
            <a:prstGeom prst="rect">
              <a:avLst/>
            </a:prstGeom>
          </p:spPr>
        </p:pic>
      </p:grpSp>
    </p:spTree>
    <p:extLst>
      <p:ext uri="{BB962C8B-B14F-4D97-AF65-F5344CB8AC3E}">
        <p14:creationId xmlns:p14="http://schemas.microsoft.com/office/powerpoint/2010/main" val="12566538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losing slide with IUPUI lockup">
    <p:bg>
      <p:bgPr>
        <a:solidFill>
          <a:srgbClr val="690304"/>
        </a:solidFill>
        <a:effectLst/>
      </p:bgPr>
    </p:bg>
    <p:spTree>
      <p:nvGrpSpPr>
        <p:cNvPr id="1" name=""/>
        <p:cNvGrpSpPr/>
        <p:nvPr/>
      </p:nvGrpSpPr>
      <p:grpSpPr>
        <a:xfrm>
          <a:off x="0" y="0"/>
          <a:ext cx="0" cy="0"/>
          <a:chOff x="0" y="0"/>
          <a:chExt cx="0" cy="0"/>
        </a:xfrm>
      </p:grpSpPr>
      <p:sp>
        <p:nvSpPr>
          <p:cNvPr id="8" name="Text Placeholder 2"/>
          <p:cNvSpPr>
            <a:spLocks noGrp="1"/>
          </p:cNvSpPr>
          <p:nvPr userDrawn="1">
            <p:ph idx="1"/>
          </p:nvPr>
        </p:nvSpPr>
        <p:spPr>
          <a:xfrm>
            <a:off x="536603" y="907197"/>
            <a:ext cx="7859185" cy="3628887"/>
          </a:xfrm>
          <a:prstGeom prst="rect">
            <a:avLst/>
          </a:prstGeom>
        </p:spPr>
        <p:txBody>
          <a:bodyPr vert="horz" lIns="91440" tIns="45720" rIns="91440" bIns="45720" rtlCol="0">
            <a:normAutofit/>
          </a:bodyPr>
          <a:lstStyle>
            <a:lvl1pPr marL="0" indent="0">
              <a:lnSpc>
                <a:spcPct val="100000"/>
              </a:lnSpc>
              <a:buNone/>
              <a:defRPr sz="1800">
                <a:solidFill>
                  <a:schemeClr val="bg1"/>
                </a:solidFill>
                <a:latin typeface="Arial"/>
                <a:cs typeface="Arial"/>
              </a:defRPr>
            </a:lvl1pPr>
            <a:lvl2pPr marL="457200" indent="0">
              <a:lnSpc>
                <a:spcPct val="100000"/>
              </a:lnSpc>
              <a:buNone/>
              <a:defRPr sz="1600">
                <a:solidFill>
                  <a:schemeClr val="bg1"/>
                </a:solidFill>
                <a:latin typeface="Arial"/>
                <a:cs typeface="Arial"/>
              </a:defRPr>
            </a:lvl2pPr>
            <a:lvl3pPr marL="914400" indent="0">
              <a:lnSpc>
                <a:spcPct val="100000"/>
              </a:lnSpc>
              <a:buNone/>
              <a:defRPr sz="1600">
                <a:solidFill>
                  <a:schemeClr val="bg1"/>
                </a:solidFill>
                <a:latin typeface="Arial"/>
                <a:cs typeface="Arial"/>
              </a:defRPr>
            </a:lvl3pPr>
            <a:lvl4pPr marL="1371600" indent="0">
              <a:lnSpc>
                <a:spcPct val="100000"/>
              </a:lnSpc>
              <a:buNone/>
              <a:defRPr sz="1600">
                <a:solidFill>
                  <a:schemeClr val="bg1"/>
                </a:solidFill>
                <a:latin typeface="Arial"/>
                <a:cs typeface="Arial"/>
              </a:defRPr>
            </a:lvl4pPr>
            <a:lvl5pPr>
              <a:lnSpc>
                <a:spcPct val="100000"/>
              </a:lnSpc>
              <a:defRPr sz="1600">
                <a:solidFill>
                  <a:schemeClr val="bg1"/>
                </a:solidFill>
                <a:latin typeface="Arial"/>
                <a:cs typeface="Arial"/>
              </a:defRPr>
            </a:lvl5pPr>
          </a:lstStyle>
          <a:p>
            <a:pPr lvl="0"/>
            <a:r>
              <a:rPr lang="en-US"/>
              <a:t>Click to edit Master text styles</a:t>
            </a:r>
          </a:p>
        </p:txBody>
      </p:sp>
      <p:sp>
        <p:nvSpPr>
          <p:cNvPr id="10" name="Rectangle 9"/>
          <p:cNvSpPr/>
          <p:nvPr userDrawn="1"/>
        </p:nvSpPr>
        <p:spPr>
          <a:xfrm>
            <a:off x="-15847" y="907197"/>
            <a:ext cx="82664" cy="516263"/>
          </a:xfrm>
          <a:prstGeom prst="rect">
            <a:avLst/>
          </a:prstGeom>
          <a:solidFill>
            <a:srgbClr val="99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7" name="Group 26"/>
          <p:cNvGrpSpPr/>
          <p:nvPr userDrawn="1"/>
        </p:nvGrpSpPr>
        <p:grpSpPr>
          <a:xfrm>
            <a:off x="635303" y="5794349"/>
            <a:ext cx="2551242" cy="1077919"/>
            <a:chOff x="635303" y="4070963"/>
            <a:chExt cx="2551242" cy="1077919"/>
          </a:xfrm>
        </p:grpSpPr>
        <p:sp>
          <p:nvSpPr>
            <p:cNvPr id="28" name="Rectangle 27"/>
            <p:cNvSpPr/>
            <p:nvPr userDrawn="1"/>
          </p:nvSpPr>
          <p:spPr>
            <a:xfrm>
              <a:off x="635303" y="4070963"/>
              <a:ext cx="533859" cy="1077919"/>
            </a:xfrm>
            <a:prstGeom prst="rect">
              <a:avLst/>
            </a:prstGeom>
            <a:solidFill>
              <a:srgbClr val="99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9" name="Picture 28" descr="tab-rgb.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24227" y="4189193"/>
              <a:ext cx="356010" cy="451859"/>
            </a:xfrm>
            <a:prstGeom prst="rect">
              <a:avLst/>
            </a:prstGeom>
          </p:spPr>
        </p:pic>
        <p:pic>
          <p:nvPicPr>
            <p:cNvPr id="30" name="Picture 29" descr="iupuiwhite.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376234" y="4176250"/>
              <a:ext cx="1810311" cy="687125"/>
            </a:xfrm>
            <a:prstGeom prst="rect">
              <a:avLst/>
            </a:prstGeom>
          </p:spPr>
        </p:pic>
      </p:grpSp>
    </p:spTree>
    <p:extLst>
      <p:ext uri="{BB962C8B-B14F-4D97-AF65-F5344CB8AC3E}">
        <p14:creationId xmlns:p14="http://schemas.microsoft.com/office/powerpoint/2010/main" val="11896610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rgbClr val="660B13"/>
        </a:solidFill>
        <a:effectLst/>
      </p:bgPr>
    </p:bg>
    <p:spTree>
      <p:nvGrpSpPr>
        <p:cNvPr id="1" name=""/>
        <p:cNvGrpSpPr/>
        <p:nvPr/>
      </p:nvGrpSpPr>
      <p:grpSpPr>
        <a:xfrm>
          <a:off x="0" y="0"/>
          <a:ext cx="0" cy="0"/>
          <a:chOff x="0" y="0"/>
          <a:chExt cx="0" cy="0"/>
        </a:xfrm>
      </p:grpSpPr>
      <p:sp>
        <p:nvSpPr>
          <p:cNvPr id="2" name="TextBox 1"/>
          <p:cNvSpPr txBox="1"/>
          <p:nvPr userDrawn="1"/>
        </p:nvSpPr>
        <p:spPr>
          <a:xfrm>
            <a:off x="1378689" y="3187345"/>
            <a:ext cx="184666" cy="369332"/>
          </a:xfrm>
          <a:prstGeom prst="rect">
            <a:avLst/>
          </a:prstGeom>
          <a:noFill/>
        </p:spPr>
        <p:txBody>
          <a:bodyPr wrap="none" rtlCol="0">
            <a:spAutoFit/>
          </a:bodyPr>
          <a:lstStyle/>
          <a:p>
            <a:endParaRPr lang="en-US" dirty="0"/>
          </a:p>
        </p:txBody>
      </p:sp>
      <p:sp>
        <p:nvSpPr>
          <p:cNvPr id="10" name="TextBox 9"/>
          <p:cNvSpPr txBox="1"/>
          <p:nvPr userDrawn="1"/>
        </p:nvSpPr>
        <p:spPr>
          <a:xfrm>
            <a:off x="1378689" y="3187345"/>
            <a:ext cx="184666" cy="369332"/>
          </a:xfrm>
          <a:prstGeom prst="rect">
            <a:avLst/>
          </a:prstGeom>
          <a:noFill/>
        </p:spPr>
        <p:txBody>
          <a:bodyPr wrap="none" rtlCol="0">
            <a:spAutoFit/>
          </a:bodyPr>
          <a:lstStyle/>
          <a:p>
            <a:endParaRPr lang="en-US" dirty="0"/>
          </a:p>
        </p:txBody>
      </p:sp>
      <p:sp>
        <p:nvSpPr>
          <p:cNvPr id="11" name="TextBox 10"/>
          <p:cNvSpPr txBox="1"/>
          <p:nvPr userDrawn="1"/>
        </p:nvSpPr>
        <p:spPr>
          <a:xfrm>
            <a:off x="1378689" y="3187345"/>
            <a:ext cx="184666" cy="369332"/>
          </a:xfrm>
          <a:prstGeom prst="rect">
            <a:avLst/>
          </a:prstGeom>
          <a:noFill/>
        </p:spPr>
        <p:txBody>
          <a:bodyPr wrap="none" rtlCol="0">
            <a:spAutoFit/>
          </a:bodyPr>
          <a:lstStyle/>
          <a:p>
            <a:endParaRPr lang="en-US" dirty="0"/>
          </a:p>
        </p:txBody>
      </p:sp>
      <p:sp>
        <p:nvSpPr>
          <p:cNvPr id="14" name="Title 13"/>
          <p:cNvSpPr>
            <a:spLocks noGrp="1"/>
          </p:cNvSpPr>
          <p:nvPr>
            <p:ph type="title" hasCustomPrompt="1"/>
          </p:nvPr>
        </p:nvSpPr>
        <p:spPr>
          <a:xfrm>
            <a:off x="506694" y="3416048"/>
            <a:ext cx="6802482" cy="494412"/>
          </a:xfrm>
        </p:spPr>
        <p:txBody>
          <a:bodyPr anchor="ctr">
            <a:noAutofit/>
          </a:bodyPr>
          <a:lstStyle>
            <a:lvl1pPr>
              <a:defRPr sz="4400" b="1" i="0" spc="0" baseline="0">
                <a:solidFill>
                  <a:srgbClr val="FFFFFF"/>
                </a:solidFill>
                <a:latin typeface="Arial"/>
                <a:cs typeface="Arial"/>
              </a:defRPr>
            </a:lvl1pPr>
          </a:lstStyle>
          <a:p>
            <a:r>
              <a:rPr lang="en-US" dirty="0"/>
              <a:t>Section Heading</a:t>
            </a:r>
          </a:p>
        </p:txBody>
      </p:sp>
      <p:sp>
        <p:nvSpPr>
          <p:cNvPr id="20" name="Text Placeholder 19"/>
          <p:cNvSpPr>
            <a:spLocks noGrp="1"/>
          </p:cNvSpPr>
          <p:nvPr>
            <p:ph type="body" sz="quarter" idx="10" hasCustomPrompt="1"/>
          </p:nvPr>
        </p:nvSpPr>
        <p:spPr>
          <a:xfrm>
            <a:off x="526131" y="2945804"/>
            <a:ext cx="3700462" cy="336549"/>
          </a:xfrm>
        </p:spPr>
        <p:txBody>
          <a:bodyPr anchor="ctr">
            <a:noAutofit/>
          </a:bodyPr>
          <a:lstStyle>
            <a:lvl1pPr marL="0" indent="0">
              <a:buNone/>
              <a:defRPr sz="1600" b="1" i="0" spc="50" baseline="0">
                <a:solidFill>
                  <a:srgbClr val="A6A6A6"/>
                </a:solidFill>
                <a:latin typeface="Arial"/>
                <a:cs typeface="Arial"/>
              </a:defRPr>
            </a:lvl1pPr>
          </a:lstStyle>
          <a:p>
            <a:pPr lvl="0"/>
            <a:r>
              <a:rPr lang="en-US" dirty="0"/>
              <a:t>SECTION NUMBER OR SUBTITLE</a:t>
            </a:r>
          </a:p>
        </p:txBody>
      </p:sp>
      <p:sp>
        <p:nvSpPr>
          <p:cNvPr id="4" name="Rectangle 3"/>
          <p:cNvSpPr/>
          <p:nvPr userDrawn="1"/>
        </p:nvSpPr>
        <p:spPr>
          <a:xfrm>
            <a:off x="0" y="2829379"/>
            <a:ext cx="148614" cy="1199243"/>
          </a:xfrm>
          <a:prstGeom prst="rect">
            <a:avLst/>
          </a:prstGeom>
          <a:solidFill>
            <a:srgbClr val="99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578540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only: whit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30027" y="1012095"/>
            <a:ext cx="8004391" cy="638906"/>
          </a:xfrm>
        </p:spPr>
        <p:txBody>
          <a:bodyPr>
            <a:normAutofit/>
          </a:bodyPr>
          <a:lstStyle>
            <a:lvl1pPr>
              <a:defRPr sz="3200" b="1" i="0" cap="none" spc="0">
                <a:solidFill>
                  <a:srgbClr val="404041"/>
                </a:solidFill>
                <a:latin typeface="Arial"/>
                <a:cs typeface="Arial"/>
              </a:defRPr>
            </a:lvl1pPr>
          </a:lstStyle>
          <a:p>
            <a:r>
              <a:rPr lang="en-US" dirty="0"/>
              <a:t>Click to edit master title style</a:t>
            </a:r>
          </a:p>
        </p:txBody>
      </p:sp>
      <p:sp>
        <p:nvSpPr>
          <p:cNvPr id="5" name="Rectangle 4"/>
          <p:cNvSpPr/>
          <p:nvPr userDrawn="1"/>
        </p:nvSpPr>
        <p:spPr>
          <a:xfrm>
            <a:off x="0" y="1073417"/>
            <a:ext cx="82664" cy="516263"/>
          </a:xfrm>
          <a:prstGeom prst="rect">
            <a:avLst/>
          </a:prstGeom>
          <a:solidFill>
            <a:srgbClr val="99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 Placeholder 19"/>
          <p:cNvSpPr>
            <a:spLocks noGrp="1"/>
          </p:cNvSpPr>
          <p:nvPr>
            <p:ph type="body" sz="quarter" idx="10" hasCustomPrompt="1"/>
          </p:nvPr>
        </p:nvSpPr>
        <p:spPr>
          <a:xfrm>
            <a:off x="5190706" y="237250"/>
            <a:ext cx="3700462" cy="336549"/>
          </a:xfrm>
        </p:spPr>
        <p:txBody>
          <a:bodyPr>
            <a:noAutofit/>
          </a:bodyPr>
          <a:lstStyle>
            <a:lvl1pPr marL="0" indent="0" algn="r">
              <a:buNone/>
              <a:defRPr sz="1100" b="0" i="0" spc="0" baseline="0">
                <a:solidFill>
                  <a:srgbClr val="A6A6A6"/>
                </a:solidFill>
                <a:latin typeface="Arial"/>
                <a:cs typeface="Arial"/>
              </a:defRPr>
            </a:lvl1pPr>
          </a:lstStyle>
          <a:p>
            <a:pPr lvl="0"/>
            <a:r>
              <a:rPr lang="en-US" dirty="0"/>
              <a:t>SECTION TITLE OR SUBTITLE</a:t>
            </a:r>
          </a:p>
        </p:txBody>
      </p:sp>
      <p:sp>
        <p:nvSpPr>
          <p:cNvPr id="4" name="TextBox 3"/>
          <p:cNvSpPr txBox="1"/>
          <p:nvPr userDrawn="1"/>
        </p:nvSpPr>
        <p:spPr>
          <a:xfrm>
            <a:off x="3556000" y="4721412"/>
            <a:ext cx="184666" cy="369332"/>
          </a:xfrm>
          <a:prstGeom prst="rect">
            <a:avLst/>
          </a:prstGeom>
          <a:noFill/>
        </p:spPr>
        <p:txBody>
          <a:bodyPr wrap="none" rtlCol="0">
            <a:spAutoFit/>
          </a:bodyPr>
          <a:lstStyle/>
          <a:p>
            <a:endParaRPr lang="en-US" dirty="0"/>
          </a:p>
        </p:txBody>
      </p:sp>
      <p:sp>
        <p:nvSpPr>
          <p:cNvPr id="7" name="Text Placeholder 2"/>
          <p:cNvSpPr>
            <a:spLocks noGrp="1"/>
          </p:cNvSpPr>
          <p:nvPr>
            <p:ph idx="1" hasCustomPrompt="1"/>
          </p:nvPr>
        </p:nvSpPr>
        <p:spPr>
          <a:xfrm>
            <a:off x="518824" y="1976198"/>
            <a:ext cx="8015594" cy="4119802"/>
          </a:xfrm>
          <a:prstGeom prst="rect">
            <a:avLst/>
          </a:prstGeom>
        </p:spPr>
        <p:txBody>
          <a:bodyPr vert="horz" lIns="91440" tIns="45720" rIns="91440" bIns="45720" rtlCol="0">
            <a:normAutofit/>
          </a:bodyPr>
          <a:lstStyle>
            <a:lvl1pPr marL="342900" marR="0" indent="-342900" algn="l" defTabSz="457200" rtl="0" eaLnBrk="1" fontAlgn="auto" latinLnBrk="0" hangingPunct="1">
              <a:lnSpc>
                <a:spcPct val="100000"/>
              </a:lnSpc>
              <a:spcBef>
                <a:spcPts val="0"/>
              </a:spcBef>
              <a:spcAft>
                <a:spcPts val="1800"/>
              </a:spcAft>
              <a:buClr>
                <a:schemeClr val="tx1">
                  <a:lumMod val="50000"/>
                  <a:lumOff val="50000"/>
                </a:schemeClr>
              </a:buClr>
              <a:buSzPct val="100000"/>
              <a:buFont typeface="+mj-lt"/>
              <a:buAutoNum type="arabicPeriod"/>
              <a:tabLst/>
              <a:defRPr sz="1800">
                <a:solidFill>
                  <a:srgbClr val="404041"/>
                </a:solidFill>
                <a:latin typeface="Arial"/>
                <a:cs typeface="Arial"/>
              </a:defRPr>
            </a:lvl1pPr>
            <a:lvl2pPr>
              <a:lnSpc>
                <a:spcPct val="100000"/>
              </a:lnSpc>
              <a:defRPr sz="1600">
                <a:solidFill>
                  <a:srgbClr val="404041"/>
                </a:solidFill>
                <a:latin typeface="Arial"/>
                <a:cs typeface="Arial"/>
              </a:defRPr>
            </a:lvl2pPr>
            <a:lvl3pPr>
              <a:lnSpc>
                <a:spcPct val="100000"/>
              </a:lnSpc>
              <a:defRPr sz="1600">
                <a:solidFill>
                  <a:srgbClr val="404041"/>
                </a:solidFill>
                <a:latin typeface="Arial"/>
                <a:cs typeface="Arial"/>
              </a:defRPr>
            </a:lvl3pPr>
            <a:lvl4pPr>
              <a:lnSpc>
                <a:spcPct val="100000"/>
              </a:lnSpc>
              <a:defRPr sz="1600">
                <a:solidFill>
                  <a:srgbClr val="404041"/>
                </a:solidFill>
                <a:latin typeface="Arial"/>
                <a:cs typeface="Arial"/>
              </a:defRPr>
            </a:lvl4pPr>
            <a:lvl5pPr>
              <a:lnSpc>
                <a:spcPct val="100000"/>
              </a:lnSpc>
              <a:defRPr sz="1600">
                <a:solidFill>
                  <a:srgbClr val="404041"/>
                </a:solidFill>
                <a:latin typeface="Arial"/>
                <a:cs typeface="Arial"/>
              </a:defRPr>
            </a:lvl5pPr>
          </a:lstStyle>
          <a:p>
            <a:pPr lvl="0"/>
            <a:r>
              <a:rPr lang="en-US" dirty="0"/>
              <a:t>Click to edit master subtitle style</a:t>
            </a:r>
          </a:p>
        </p:txBody>
      </p:sp>
      <p:grpSp>
        <p:nvGrpSpPr>
          <p:cNvPr id="23" name="Group 22"/>
          <p:cNvGrpSpPr/>
          <p:nvPr userDrawn="1"/>
        </p:nvGrpSpPr>
        <p:grpSpPr>
          <a:xfrm>
            <a:off x="-30788" y="6336171"/>
            <a:ext cx="9228667" cy="528963"/>
            <a:chOff x="-30788" y="4661517"/>
            <a:chExt cx="9228667" cy="528963"/>
          </a:xfrm>
        </p:grpSpPr>
        <p:sp>
          <p:nvSpPr>
            <p:cNvPr id="24" name="Rectangle 23"/>
            <p:cNvSpPr/>
            <p:nvPr userDrawn="1"/>
          </p:nvSpPr>
          <p:spPr>
            <a:xfrm>
              <a:off x="-30788" y="4734807"/>
              <a:ext cx="9228667" cy="455673"/>
            </a:xfrm>
            <a:prstGeom prst="rect">
              <a:avLst/>
            </a:prstGeom>
            <a:solidFill>
              <a:srgbClr val="69030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Rectangle 24"/>
            <p:cNvSpPr/>
            <p:nvPr userDrawn="1"/>
          </p:nvSpPr>
          <p:spPr>
            <a:xfrm>
              <a:off x="635303" y="4661517"/>
              <a:ext cx="387197" cy="528963"/>
            </a:xfrm>
            <a:prstGeom prst="rect">
              <a:avLst/>
            </a:prstGeom>
            <a:solidFill>
              <a:srgbClr val="99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6" name="Picture 25" descr="tab-rgb.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99798" y="4726863"/>
              <a:ext cx="258207" cy="327725"/>
            </a:xfrm>
            <a:prstGeom prst="rect">
              <a:avLst/>
            </a:prstGeom>
          </p:spPr>
        </p:pic>
        <p:sp>
          <p:nvSpPr>
            <p:cNvPr id="27" name="TextBox 26"/>
            <p:cNvSpPr txBox="1"/>
            <p:nvPr userDrawn="1"/>
          </p:nvSpPr>
          <p:spPr>
            <a:xfrm>
              <a:off x="1030972" y="4800654"/>
              <a:ext cx="3613600" cy="276999"/>
            </a:xfrm>
            <a:prstGeom prst="rect">
              <a:avLst/>
            </a:prstGeom>
            <a:noFill/>
          </p:spPr>
          <p:txBody>
            <a:bodyPr wrap="square" rtlCol="0" anchor="ctr">
              <a:spAutoFit/>
            </a:bodyPr>
            <a:lstStyle/>
            <a:p>
              <a:r>
                <a:rPr lang="en-US" sz="1200" dirty="0">
                  <a:solidFill>
                    <a:srgbClr val="FFFFFF"/>
                  </a:solidFill>
                </a:rPr>
                <a:t>IUPUI</a:t>
              </a:r>
            </a:p>
          </p:txBody>
        </p:sp>
      </p:grpSp>
    </p:spTree>
    <p:extLst>
      <p:ext uri="{BB962C8B-B14F-4D97-AF65-F5344CB8AC3E}">
        <p14:creationId xmlns:p14="http://schemas.microsoft.com/office/powerpoint/2010/main" val="36820605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Photo and Content">
    <p:spTree>
      <p:nvGrpSpPr>
        <p:cNvPr id="1" name=""/>
        <p:cNvGrpSpPr/>
        <p:nvPr/>
      </p:nvGrpSpPr>
      <p:grpSpPr>
        <a:xfrm>
          <a:off x="0" y="0"/>
          <a:ext cx="0" cy="0"/>
          <a:chOff x="0" y="0"/>
          <a:chExt cx="0" cy="0"/>
        </a:xfrm>
      </p:grpSpPr>
      <p:sp>
        <p:nvSpPr>
          <p:cNvPr id="7" name="Title Placeholder 1"/>
          <p:cNvSpPr>
            <a:spLocks noGrp="1"/>
          </p:cNvSpPr>
          <p:nvPr>
            <p:ph type="title" hasCustomPrompt="1"/>
          </p:nvPr>
        </p:nvSpPr>
        <p:spPr>
          <a:xfrm>
            <a:off x="525304" y="619181"/>
            <a:ext cx="4560579" cy="1039091"/>
          </a:xfrm>
          <a:prstGeom prst="rect">
            <a:avLst/>
          </a:prstGeom>
        </p:spPr>
        <p:txBody>
          <a:bodyPr vert="horz" lIns="91440" tIns="45720" rIns="91440" bIns="45720" rtlCol="0" anchor="ctr">
            <a:noAutofit/>
          </a:bodyPr>
          <a:lstStyle>
            <a:lvl1pPr>
              <a:defRPr sz="3200" b="1" i="0" spc="0">
                <a:solidFill>
                  <a:srgbClr val="404041"/>
                </a:solidFill>
                <a:latin typeface="Arial"/>
                <a:cs typeface="Arial"/>
              </a:defRPr>
            </a:lvl1pPr>
          </a:lstStyle>
          <a:p>
            <a:r>
              <a:rPr lang="en-US" dirty="0"/>
              <a:t>Click to edit master title style</a:t>
            </a:r>
          </a:p>
        </p:txBody>
      </p:sp>
      <p:sp>
        <p:nvSpPr>
          <p:cNvPr id="8" name="Text Placeholder 2"/>
          <p:cNvSpPr>
            <a:spLocks noGrp="1"/>
          </p:cNvSpPr>
          <p:nvPr>
            <p:ph idx="1"/>
          </p:nvPr>
        </p:nvSpPr>
        <p:spPr>
          <a:xfrm>
            <a:off x="525304" y="1922839"/>
            <a:ext cx="4560579" cy="4169990"/>
          </a:xfrm>
          <a:prstGeom prst="rect">
            <a:avLst/>
          </a:prstGeom>
        </p:spPr>
        <p:txBody>
          <a:bodyPr vert="horz" lIns="91440" tIns="45720" rIns="91440" bIns="45720" rtlCol="0">
            <a:normAutofit/>
          </a:bodyPr>
          <a:lstStyle>
            <a:lvl1pPr marL="342900" indent="-342900">
              <a:lnSpc>
                <a:spcPct val="100000"/>
              </a:lnSpc>
              <a:buFont typeface="Arial"/>
              <a:buChar char="•"/>
              <a:defRPr sz="1800">
                <a:solidFill>
                  <a:srgbClr val="404041"/>
                </a:solidFill>
                <a:latin typeface="Arial"/>
                <a:cs typeface="Arial"/>
              </a:defRPr>
            </a:lvl1pPr>
            <a:lvl2pPr marL="742950" indent="-285750">
              <a:lnSpc>
                <a:spcPct val="100000"/>
              </a:lnSpc>
              <a:buFont typeface="Arial"/>
              <a:buChar char="•"/>
              <a:defRPr sz="1800">
                <a:solidFill>
                  <a:srgbClr val="404041"/>
                </a:solidFill>
                <a:latin typeface="Arial"/>
                <a:cs typeface="Arial"/>
              </a:defRPr>
            </a:lvl2pPr>
            <a:lvl3pPr marL="1143000" indent="-228600">
              <a:lnSpc>
                <a:spcPct val="100000"/>
              </a:lnSpc>
              <a:buFont typeface="Arial"/>
              <a:buChar char="•"/>
              <a:defRPr sz="1800">
                <a:solidFill>
                  <a:srgbClr val="404041"/>
                </a:solidFill>
                <a:latin typeface="Arial"/>
                <a:cs typeface="Arial"/>
              </a:defRPr>
            </a:lvl3pPr>
            <a:lvl4pPr marL="1600200" indent="-228600">
              <a:lnSpc>
                <a:spcPct val="100000"/>
              </a:lnSpc>
              <a:buFont typeface="Arial"/>
              <a:buChar char="•"/>
              <a:defRPr sz="1800">
                <a:solidFill>
                  <a:srgbClr val="404041"/>
                </a:solidFill>
                <a:latin typeface="Arial"/>
                <a:cs typeface="Arial"/>
              </a:defRPr>
            </a:lvl4pPr>
            <a:lvl5pPr marL="2057400" indent="-228600">
              <a:lnSpc>
                <a:spcPct val="100000"/>
              </a:lnSpc>
              <a:buFont typeface="Arial"/>
              <a:buChar char="•"/>
              <a:defRPr sz="1800">
                <a:solidFill>
                  <a:srgbClr val="404041"/>
                </a:solidFill>
                <a:latin typeface="Arial"/>
                <a:cs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Picture Placeholder 9"/>
          <p:cNvSpPr>
            <a:spLocks noGrp="1"/>
          </p:cNvSpPr>
          <p:nvPr>
            <p:ph type="pic" sz="quarter" idx="10" hasCustomPrompt="1"/>
          </p:nvPr>
        </p:nvSpPr>
        <p:spPr>
          <a:xfrm>
            <a:off x="5573059" y="0"/>
            <a:ext cx="3570941" cy="6858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r>
              <a:rPr lang="en-US" dirty="0"/>
              <a:t>Click icon to add picture</a:t>
            </a:r>
          </a:p>
        </p:txBody>
      </p:sp>
      <p:sp>
        <p:nvSpPr>
          <p:cNvPr id="17" name="Rectangle 16"/>
          <p:cNvSpPr/>
          <p:nvPr userDrawn="1"/>
        </p:nvSpPr>
        <p:spPr>
          <a:xfrm>
            <a:off x="0" y="649066"/>
            <a:ext cx="82664" cy="516263"/>
          </a:xfrm>
          <a:prstGeom prst="rect">
            <a:avLst/>
          </a:prstGeom>
          <a:solidFill>
            <a:srgbClr val="99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p:cNvSpPr/>
          <p:nvPr userDrawn="1"/>
        </p:nvSpPr>
        <p:spPr>
          <a:xfrm>
            <a:off x="635303" y="6336171"/>
            <a:ext cx="387197" cy="528963"/>
          </a:xfrm>
          <a:prstGeom prst="rect">
            <a:avLst/>
          </a:prstGeom>
          <a:solidFill>
            <a:srgbClr val="99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6" name="Picture 15" descr="tab-rgb.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99798" y="6401517"/>
            <a:ext cx="258207" cy="327725"/>
          </a:xfrm>
          <a:prstGeom prst="rect">
            <a:avLst/>
          </a:prstGeom>
        </p:spPr>
      </p:pic>
    </p:spTree>
    <p:extLst>
      <p:ext uri="{BB962C8B-B14F-4D97-AF65-F5344CB8AC3E}">
        <p14:creationId xmlns:p14="http://schemas.microsoft.com/office/powerpoint/2010/main" val="32203822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1881863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only: black">
    <p:bg>
      <p:bgPr>
        <a:solidFill>
          <a:schemeClr val="tx1">
            <a:lumMod val="85000"/>
            <a:lumOff val="15000"/>
          </a:schemeClr>
        </a:solidFill>
        <a:effectLst/>
      </p:bgPr>
    </p:bg>
    <p:spTree>
      <p:nvGrpSpPr>
        <p:cNvPr id="1" name=""/>
        <p:cNvGrpSpPr/>
        <p:nvPr/>
      </p:nvGrpSpPr>
      <p:grpSpPr>
        <a:xfrm>
          <a:off x="0" y="0"/>
          <a:ext cx="0" cy="0"/>
          <a:chOff x="0" y="0"/>
          <a:chExt cx="0" cy="0"/>
        </a:xfrm>
      </p:grpSpPr>
      <p:grpSp>
        <p:nvGrpSpPr>
          <p:cNvPr id="22" name="Group 21"/>
          <p:cNvGrpSpPr/>
          <p:nvPr userDrawn="1"/>
        </p:nvGrpSpPr>
        <p:grpSpPr>
          <a:xfrm>
            <a:off x="-30788" y="6336171"/>
            <a:ext cx="9228667" cy="528963"/>
            <a:chOff x="-30788" y="4661517"/>
            <a:chExt cx="9228667" cy="528963"/>
          </a:xfrm>
        </p:grpSpPr>
        <p:sp>
          <p:nvSpPr>
            <p:cNvPr id="24" name="Rectangle 23"/>
            <p:cNvSpPr/>
            <p:nvPr userDrawn="1"/>
          </p:nvSpPr>
          <p:spPr>
            <a:xfrm>
              <a:off x="-30788" y="4734807"/>
              <a:ext cx="9228667" cy="455673"/>
            </a:xfrm>
            <a:prstGeom prst="rect">
              <a:avLst/>
            </a:prstGeom>
            <a:solidFill>
              <a:srgbClr val="69030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Rectangle 24"/>
            <p:cNvSpPr/>
            <p:nvPr userDrawn="1"/>
          </p:nvSpPr>
          <p:spPr>
            <a:xfrm>
              <a:off x="635303" y="4661517"/>
              <a:ext cx="387197" cy="528963"/>
            </a:xfrm>
            <a:prstGeom prst="rect">
              <a:avLst/>
            </a:prstGeom>
            <a:solidFill>
              <a:srgbClr val="99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6" name="Picture 25" descr="tab-rgb.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99798" y="4726863"/>
              <a:ext cx="258207" cy="327725"/>
            </a:xfrm>
            <a:prstGeom prst="rect">
              <a:avLst/>
            </a:prstGeom>
          </p:spPr>
        </p:pic>
        <p:sp>
          <p:nvSpPr>
            <p:cNvPr id="27" name="TextBox 26"/>
            <p:cNvSpPr txBox="1"/>
            <p:nvPr userDrawn="1"/>
          </p:nvSpPr>
          <p:spPr>
            <a:xfrm>
              <a:off x="1030972" y="4800654"/>
              <a:ext cx="3613600" cy="276999"/>
            </a:xfrm>
            <a:prstGeom prst="rect">
              <a:avLst/>
            </a:prstGeom>
            <a:noFill/>
          </p:spPr>
          <p:txBody>
            <a:bodyPr wrap="square" rtlCol="0" anchor="ctr">
              <a:sp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a:solidFill>
                    <a:srgbClr val="FFFFFF"/>
                  </a:solidFill>
                </a:rPr>
                <a:t>IUPUI</a:t>
              </a:r>
            </a:p>
          </p:txBody>
        </p:sp>
      </p:grpSp>
      <p:sp>
        <p:nvSpPr>
          <p:cNvPr id="28" name="Title 1"/>
          <p:cNvSpPr>
            <a:spLocks noGrp="1"/>
          </p:cNvSpPr>
          <p:nvPr>
            <p:ph type="ctrTitle" hasCustomPrompt="1"/>
          </p:nvPr>
        </p:nvSpPr>
        <p:spPr>
          <a:xfrm>
            <a:off x="530027" y="1012095"/>
            <a:ext cx="8004391" cy="638906"/>
          </a:xfrm>
        </p:spPr>
        <p:txBody>
          <a:bodyPr>
            <a:normAutofit/>
          </a:bodyPr>
          <a:lstStyle>
            <a:lvl1pPr>
              <a:defRPr sz="3200" b="1" i="0" cap="none" spc="0">
                <a:solidFill>
                  <a:schemeClr val="bg1"/>
                </a:solidFill>
                <a:latin typeface="Arial"/>
                <a:cs typeface="Arial"/>
              </a:defRPr>
            </a:lvl1pPr>
          </a:lstStyle>
          <a:p>
            <a:r>
              <a:rPr lang="en-US" dirty="0"/>
              <a:t>Click to edit master title style</a:t>
            </a:r>
          </a:p>
        </p:txBody>
      </p:sp>
      <p:sp>
        <p:nvSpPr>
          <p:cNvPr id="29" name="Rectangle 28"/>
          <p:cNvSpPr/>
          <p:nvPr userDrawn="1"/>
        </p:nvSpPr>
        <p:spPr>
          <a:xfrm>
            <a:off x="0" y="1073417"/>
            <a:ext cx="82664" cy="516263"/>
          </a:xfrm>
          <a:prstGeom prst="rect">
            <a:avLst/>
          </a:prstGeom>
          <a:solidFill>
            <a:srgbClr val="99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Text Placeholder 2"/>
          <p:cNvSpPr>
            <a:spLocks noGrp="1"/>
          </p:cNvSpPr>
          <p:nvPr>
            <p:ph idx="1" hasCustomPrompt="1"/>
          </p:nvPr>
        </p:nvSpPr>
        <p:spPr>
          <a:xfrm>
            <a:off x="518824" y="1976198"/>
            <a:ext cx="8015594" cy="4119802"/>
          </a:xfrm>
          <a:prstGeom prst="rect">
            <a:avLst/>
          </a:prstGeom>
        </p:spPr>
        <p:txBody>
          <a:bodyPr vert="horz" lIns="91440" tIns="45720" rIns="91440" bIns="45720" rtlCol="0">
            <a:normAutofit/>
          </a:bodyPr>
          <a:lstStyle>
            <a:lvl1pPr marL="342900" marR="0" indent="-342900" algn="l" defTabSz="457200" rtl="0" eaLnBrk="1" fontAlgn="auto" latinLnBrk="0" hangingPunct="1">
              <a:lnSpc>
                <a:spcPct val="100000"/>
              </a:lnSpc>
              <a:spcBef>
                <a:spcPts val="0"/>
              </a:spcBef>
              <a:spcAft>
                <a:spcPts val="1800"/>
              </a:spcAft>
              <a:buClr>
                <a:schemeClr val="tx1">
                  <a:lumMod val="50000"/>
                  <a:lumOff val="50000"/>
                </a:schemeClr>
              </a:buClr>
              <a:buSzPct val="100000"/>
              <a:buFont typeface="+mj-lt"/>
              <a:buAutoNum type="arabicPeriod"/>
              <a:tabLst/>
              <a:defRPr sz="1800">
                <a:solidFill>
                  <a:srgbClr val="FFFFFF"/>
                </a:solidFill>
                <a:latin typeface="Arial"/>
                <a:cs typeface="Arial"/>
              </a:defRPr>
            </a:lvl1pPr>
            <a:lvl2pPr>
              <a:lnSpc>
                <a:spcPct val="100000"/>
              </a:lnSpc>
              <a:defRPr sz="1600">
                <a:solidFill>
                  <a:srgbClr val="404041"/>
                </a:solidFill>
                <a:latin typeface="Arial"/>
                <a:cs typeface="Arial"/>
              </a:defRPr>
            </a:lvl2pPr>
            <a:lvl3pPr>
              <a:lnSpc>
                <a:spcPct val="100000"/>
              </a:lnSpc>
              <a:defRPr sz="1600">
                <a:solidFill>
                  <a:srgbClr val="404041"/>
                </a:solidFill>
                <a:latin typeface="Arial"/>
                <a:cs typeface="Arial"/>
              </a:defRPr>
            </a:lvl3pPr>
            <a:lvl4pPr>
              <a:lnSpc>
                <a:spcPct val="100000"/>
              </a:lnSpc>
              <a:defRPr sz="1600">
                <a:solidFill>
                  <a:srgbClr val="404041"/>
                </a:solidFill>
                <a:latin typeface="Arial"/>
                <a:cs typeface="Arial"/>
              </a:defRPr>
            </a:lvl4pPr>
            <a:lvl5pPr>
              <a:lnSpc>
                <a:spcPct val="100000"/>
              </a:lnSpc>
              <a:defRPr sz="1600">
                <a:solidFill>
                  <a:srgbClr val="404041"/>
                </a:solidFill>
                <a:latin typeface="Arial"/>
                <a:cs typeface="Arial"/>
              </a:defRPr>
            </a:lvl5pPr>
          </a:lstStyle>
          <a:p>
            <a:pPr lvl="0"/>
            <a:r>
              <a:rPr lang="en-US" dirty="0"/>
              <a:t>Click to edit master subtitle style</a:t>
            </a:r>
          </a:p>
        </p:txBody>
      </p:sp>
      <p:sp>
        <p:nvSpPr>
          <p:cNvPr id="32" name="Text Placeholder 19"/>
          <p:cNvSpPr>
            <a:spLocks noGrp="1"/>
          </p:cNvSpPr>
          <p:nvPr>
            <p:ph type="body" sz="quarter" idx="10" hasCustomPrompt="1"/>
          </p:nvPr>
        </p:nvSpPr>
        <p:spPr>
          <a:xfrm>
            <a:off x="5190706" y="237250"/>
            <a:ext cx="3700462" cy="336549"/>
          </a:xfrm>
        </p:spPr>
        <p:txBody>
          <a:bodyPr>
            <a:noAutofit/>
          </a:bodyPr>
          <a:lstStyle>
            <a:lvl1pPr marL="0" indent="0" algn="r">
              <a:buNone/>
              <a:defRPr sz="1100" b="0" i="0" spc="0" baseline="0">
                <a:solidFill>
                  <a:srgbClr val="A6A6A6"/>
                </a:solidFill>
                <a:latin typeface="Arial"/>
                <a:cs typeface="Arial"/>
              </a:defRPr>
            </a:lvl1pPr>
          </a:lstStyle>
          <a:p>
            <a:pPr lvl="0"/>
            <a:r>
              <a:rPr lang="en-US" dirty="0"/>
              <a:t>SECTION TITLE OR SUBTITLE</a:t>
            </a:r>
          </a:p>
        </p:txBody>
      </p:sp>
    </p:spTree>
    <p:extLst>
      <p:ext uri="{BB962C8B-B14F-4D97-AF65-F5344CB8AC3E}">
        <p14:creationId xmlns:p14="http://schemas.microsoft.com/office/powerpoint/2010/main" val="17283514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and photo: black">
    <p:bg>
      <p:bgPr>
        <a:solidFill>
          <a:srgbClr val="252626"/>
        </a:solidFill>
        <a:effectLst/>
      </p:bgPr>
    </p:bg>
    <p:spTree>
      <p:nvGrpSpPr>
        <p:cNvPr id="1" name=""/>
        <p:cNvGrpSpPr/>
        <p:nvPr/>
      </p:nvGrpSpPr>
      <p:grpSpPr>
        <a:xfrm>
          <a:off x="0" y="0"/>
          <a:ext cx="0" cy="0"/>
          <a:chOff x="0" y="0"/>
          <a:chExt cx="0" cy="0"/>
        </a:xfrm>
      </p:grpSpPr>
      <p:sp>
        <p:nvSpPr>
          <p:cNvPr id="10" name="Picture Placeholder 9"/>
          <p:cNvSpPr>
            <a:spLocks noGrp="1"/>
          </p:cNvSpPr>
          <p:nvPr>
            <p:ph type="pic" sz="quarter" idx="10"/>
          </p:nvPr>
        </p:nvSpPr>
        <p:spPr>
          <a:xfrm>
            <a:off x="5564910" y="0"/>
            <a:ext cx="3570941" cy="6858000"/>
          </a:xfrm>
        </p:spPr>
        <p:txBody>
          <a:bodyPr/>
          <a:lstStyle/>
          <a:p>
            <a:r>
              <a:rPr lang="en-US"/>
              <a:t>Click icon to add picture</a:t>
            </a:r>
            <a:endParaRPr lang="en-US" dirty="0"/>
          </a:p>
        </p:txBody>
      </p:sp>
      <p:sp>
        <p:nvSpPr>
          <p:cNvPr id="13" name="Rectangle 12"/>
          <p:cNvSpPr/>
          <p:nvPr userDrawn="1"/>
        </p:nvSpPr>
        <p:spPr>
          <a:xfrm>
            <a:off x="-15847" y="649066"/>
            <a:ext cx="82664" cy="516263"/>
          </a:xfrm>
          <a:prstGeom prst="rect">
            <a:avLst/>
          </a:prstGeom>
          <a:solidFill>
            <a:srgbClr val="99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p:cNvSpPr/>
          <p:nvPr userDrawn="1"/>
        </p:nvSpPr>
        <p:spPr>
          <a:xfrm>
            <a:off x="635303" y="6336171"/>
            <a:ext cx="387197" cy="528963"/>
          </a:xfrm>
          <a:prstGeom prst="rect">
            <a:avLst/>
          </a:prstGeom>
          <a:solidFill>
            <a:srgbClr val="99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7" name="Picture 16" descr="tab-rgb.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99798" y="6401517"/>
            <a:ext cx="258207" cy="327725"/>
          </a:xfrm>
          <a:prstGeom prst="rect">
            <a:avLst/>
          </a:prstGeom>
        </p:spPr>
      </p:pic>
      <p:sp>
        <p:nvSpPr>
          <p:cNvPr id="19" name="Title Placeholder 1"/>
          <p:cNvSpPr>
            <a:spLocks noGrp="1"/>
          </p:cNvSpPr>
          <p:nvPr>
            <p:ph type="title" hasCustomPrompt="1"/>
          </p:nvPr>
        </p:nvSpPr>
        <p:spPr>
          <a:xfrm>
            <a:off x="525304" y="619181"/>
            <a:ext cx="4560579" cy="1039091"/>
          </a:xfrm>
          <a:prstGeom prst="rect">
            <a:avLst/>
          </a:prstGeom>
        </p:spPr>
        <p:txBody>
          <a:bodyPr vert="horz" lIns="91440" tIns="45720" rIns="91440" bIns="45720" rtlCol="0" anchor="ctr">
            <a:noAutofit/>
          </a:bodyPr>
          <a:lstStyle>
            <a:lvl1pPr>
              <a:defRPr sz="3200" b="1" i="0" spc="0">
                <a:solidFill>
                  <a:srgbClr val="FFFFFF"/>
                </a:solidFill>
                <a:latin typeface="Arial"/>
                <a:cs typeface="Arial"/>
              </a:defRPr>
            </a:lvl1pPr>
          </a:lstStyle>
          <a:p>
            <a:r>
              <a:rPr lang="en-US" dirty="0"/>
              <a:t>Click to edit master title style</a:t>
            </a:r>
          </a:p>
        </p:txBody>
      </p:sp>
      <p:sp>
        <p:nvSpPr>
          <p:cNvPr id="20" name="Text Placeholder 2"/>
          <p:cNvSpPr>
            <a:spLocks noGrp="1"/>
          </p:cNvSpPr>
          <p:nvPr>
            <p:ph idx="1"/>
          </p:nvPr>
        </p:nvSpPr>
        <p:spPr>
          <a:xfrm>
            <a:off x="525304" y="1922839"/>
            <a:ext cx="4560579" cy="4169990"/>
          </a:xfrm>
          <a:prstGeom prst="rect">
            <a:avLst/>
          </a:prstGeom>
        </p:spPr>
        <p:txBody>
          <a:bodyPr vert="horz" lIns="91440" tIns="45720" rIns="91440" bIns="45720" rtlCol="0">
            <a:normAutofit/>
          </a:bodyPr>
          <a:lstStyle>
            <a:lvl1pPr marL="342900" indent="-342900">
              <a:lnSpc>
                <a:spcPct val="100000"/>
              </a:lnSpc>
              <a:buFont typeface="Arial"/>
              <a:buChar char="•"/>
              <a:defRPr sz="1800">
                <a:solidFill>
                  <a:srgbClr val="FFFFFF"/>
                </a:solidFill>
                <a:latin typeface="Arial"/>
                <a:cs typeface="Arial"/>
              </a:defRPr>
            </a:lvl1pPr>
            <a:lvl2pPr marL="742950" indent="-285750">
              <a:lnSpc>
                <a:spcPct val="100000"/>
              </a:lnSpc>
              <a:buFont typeface="Arial"/>
              <a:buChar char="•"/>
              <a:defRPr sz="1800">
                <a:solidFill>
                  <a:srgbClr val="FFFFFF"/>
                </a:solidFill>
                <a:latin typeface="Arial"/>
                <a:cs typeface="Arial"/>
              </a:defRPr>
            </a:lvl2pPr>
            <a:lvl3pPr marL="1143000" indent="-228600">
              <a:lnSpc>
                <a:spcPct val="100000"/>
              </a:lnSpc>
              <a:buFont typeface="Arial"/>
              <a:buChar char="•"/>
              <a:defRPr sz="1800">
                <a:solidFill>
                  <a:srgbClr val="FFFFFF"/>
                </a:solidFill>
                <a:latin typeface="Arial"/>
                <a:cs typeface="Arial"/>
              </a:defRPr>
            </a:lvl3pPr>
            <a:lvl4pPr marL="1600200" indent="-228600">
              <a:lnSpc>
                <a:spcPct val="100000"/>
              </a:lnSpc>
              <a:buFont typeface="Arial"/>
              <a:buChar char="•"/>
              <a:defRPr sz="1800">
                <a:solidFill>
                  <a:srgbClr val="FFFFFF"/>
                </a:solidFill>
                <a:latin typeface="Arial"/>
                <a:cs typeface="Arial"/>
              </a:defRPr>
            </a:lvl4pPr>
            <a:lvl5pPr marL="2057400" indent="-228600">
              <a:lnSpc>
                <a:spcPct val="100000"/>
              </a:lnSpc>
              <a:buFont typeface="Arial"/>
              <a:buChar char="•"/>
              <a:defRPr sz="1800">
                <a:solidFill>
                  <a:srgbClr val="FFFFFF"/>
                </a:solidFill>
                <a:latin typeface="Arial"/>
                <a:cs typeface="Aria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43360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lank with footer: white">
    <p:spTree>
      <p:nvGrpSpPr>
        <p:cNvPr id="1" name=""/>
        <p:cNvGrpSpPr/>
        <p:nvPr/>
      </p:nvGrpSpPr>
      <p:grpSpPr>
        <a:xfrm>
          <a:off x="0" y="0"/>
          <a:ext cx="0" cy="0"/>
          <a:chOff x="0" y="0"/>
          <a:chExt cx="0" cy="0"/>
        </a:xfrm>
      </p:grpSpPr>
      <p:grpSp>
        <p:nvGrpSpPr>
          <p:cNvPr id="17" name="Group 16"/>
          <p:cNvGrpSpPr/>
          <p:nvPr userDrawn="1"/>
        </p:nvGrpSpPr>
        <p:grpSpPr>
          <a:xfrm>
            <a:off x="-30788" y="6336171"/>
            <a:ext cx="9228667" cy="528963"/>
            <a:chOff x="-30788" y="4661517"/>
            <a:chExt cx="9228667" cy="528963"/>
          </a:xfrm>
        </p:grpSpPr>
        <p:sp>
          <p:nvSpPr>
            <p:cNvPr id="18" name="Rectangle 17"/>
            <p:cNvSpPr/>
            <p:nvPr userDrawn="1"/>
          </p:nvSpPr>
          <p:spPr>
            <a:xfrm>
              <a:off x="-30788" y="4734807"/>
              <a:ext cx="9228667" cy="455673"/>
            </a:xfrm>
            <a:prstGeom prst="rect">
              <a:avLst/>
            </a:prstGeom>
            <a:solidFill>
              <a:srgbClr val="69030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p:cNvSpPr/>
            <p:nvPr userDrawn="1"/>
          </p:nvSpPr>
          <p:spPr>
            <a:xfrm>
              <a:off x="635303" y="4661517"/>
              <a:ext cx="387197" cy="528963"/>
            </a:xfrm>
            <a:prstGeom prst="rect">
              <a:avLst/>
            </a:prstGeom>
            <a:solidFill>
              <a:srgbClr val="99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0" name="Picture 19" descr="tab-rgb.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99798" y="4726863"/>
              <a:ext cx="258207" cy="327725"/>
            </a:xfrm>
            <a:prstGeom prst="rect">
              <a:avLst/>
            </a:prstGeom>
          </p:spPr>
        </p:pic>
        <p:sp>
          <p:nvSpPr>
            <p:cNvPr id="21" name="TextBox 20"/>
            <p:cNvSpPr txBox="1"/>
            <p:nvPr userDrawn="1"/>
          </p:nvSpPr>
          <p:spPr>
            <a:xfrm>
              <a:off x="1030972" y="4800654"/>
              <a:ext cx="3613600" cy="276999"/>
            </a:xfrm>
            <a:prstGeom prst="rect">
              <a:avLst/>
            </a:prstGeom>
            <a:noFill/>
          </p:spPr>
          <p:txBody>
            <a:bodyPr wrap="square" rtlCol="0" anchor="ctr">
              <a:spAutoFit/>
            </a:bodyPr>
            <a:lstStyle/>
            <a:p>
              <a:r>
                <a:rPr lang="en-US" sz="1200" dirty="0">
                  <a:solidFill>
                    <a:srgbClr val="FFFFFF"/>
                  </a:solidFill>
                </a:rPr>
                <a:t>IUPUI</a:t>
              </a:r>
            </a:p>
          </p:txBody>
        </p:sp>
      </p:grpSp>
    </p:spTree>
    <p:extLst>
      <p:ext uri="{BB962C8B-B14F-4D97-AF65-F5344CB8AC3E}">
        <p14:creationId xmlns:p14="http://schemas.microsoft.com/office/powerpoint/2010/main" val="13156520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lank with footer: black">
    <p:bg>
      <p:bgPr>
        <a:solidFill>
          <a:srgbClr val="252626"/>
        </a:solidFill>
        <a:effectLst/>
      </p:bgPr>
    </p:bg>
    <p:spTree>
      <p:nvGrpSpPr>
        <p:cNvPr id="1" name=""/>
        <p:cNvGrpSpPr/>
        <p:nvPr/>
      </p:nvGrpSpPr>
      <p:grpSpPr>
        <a:xfrm>
          <a:off x="0" y="0"/>
          <a:ext cx="0" cy="0"/>
          <a:chOff x="0" y="0"/>
          <a:chExt cx="0" cy="0"/>
        </a:xfrm>
      </p:grpSpPr>
      <p:grpSp>
        <p:nvGrpSpPr>
          <p:cNvPr id="13" name="Group 12"/>
          <p:cNvGrpSpPr/>
          <p:nvPr userDrawn="1"/>
        </p:nvGrpSpPr>
        <p:grpSpPr>
          <a:xfrm>
            <a:off x="-30788" y="6336171"/>
            <a:ext cx="9228667" cy="528963"/>
            <a:chOff x="-30788" y="4661517"/>
            <a:chExt cx="9228667" cy="528963"/>
          </a:xfrm>
        </p:grpSpPr>
        <p:sp>
          <p:nvSpPr>
            <p:cNvPr id="17" name="Rectangle 16"/>
            <p:cNvSpPr/>
            <p:nvPr userDrawn="1"/>
          </p:nvSpPr>
          <p:spPr>
            <a:xfrm>
              <a:off x="-30788" y="4734807"/>
              <a:ext cx="9228667" cy="455673"/>
            </a:xfrm>
            <a:prstGeom prst="rect">
              <a:avLst/>
            </a:prstGeom>
            <a:solidFill>
              <a:srgbClr val="69030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p:cNvSpPr/>
            <p:nvPr userDrawn="1"/>
          </p:nvSpPr>
          <p:spPr>
            <a:xfrm>
              <a:off x="635303" y="4661517"/>
              <a:ext cx="387197" cy="528963"/>
            </a:xfrm>
            <a:prstGeom prst="rect">
              <a:avLst/>
            </a:prstGeom>
            <a:solidFill>
              <a:srgbClr val="99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9" name="Picture 18" descr="tab-rgb.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99798" y="4726863"/>
              <a:ext cx="258207" cy="327725"/>
            </a:xfrm>
            <a:prstGeom prst="rect">
              <a:avLst/>
            </a:prstGeom>
          </p:spPr>
        </p:pic>
        <p:sp>
          <p:nvSpPr>
            <p:cNvPr id="20" name="TextBox 19"/>
            <p:cNvSpPr txBox="1"/>
            <p:nvPr userDrawn="1"/>
          </p:nvSpPr>
          <p:spPr>
            <a:xfrm>
              <a:off x="1030972" y="4800654"/>
              <a:ext cx="3613600" cy="276999"/>
            </a:xfrm>
            <a:prstGeom prst="rect">
              <a:avLst/>
            </a:prstGeom>
            <a:noFill/>
          </p:spPr>
          <p:txBody>
            <a:bodyPr wrap="square" rtlCol="0" anchor="ctr">
              <a:spAutoFit/>
            </a:bodyPr>
            <a:lstStyle/>
            <a:p>
              <a:r>
                <a:rPr lang="en-US" sz="1200" dirty="0">
                  <a:solidFill>
                    <a:srgbClr val="FFFFFF"/>
                  </a:solidFill>
                </a:rPr>
                <a:t>IUPUI</a:t>
              </a:r>
            </a:p>
          </p:txBody>
        </p:sp>
      </p:grpSp>
    </p:spTree>
    <p:extLst>
      <p:ext uri="{BB962C8B-B14F-4D97-AF65-F5344CB8AC3E}">
        <p14:creationId xmlns:p14="http://schemas.microsoft.com/office/powerpoint/2010/main" val="7270364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61892" y="846139"/>
            <a:ext cx="6802482" cy="1143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161892" y="2119918"/>
            <a:ext cx="6802482" cy="428704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693843513"/>
      </p:ext>
    </p:extLst>
  </p:cSld>
  <p:clrMap bg1="lt1" tx1="dk1" bg2="lt2" tx2="dk2" accent1="accent1" accent2="accent2" accent3="accent3" accent4="accent4" accent5="accent5" accent6="accent6" hlink="hlink" folHlink="folHlink"/>
  <p:sldLayoutIdLst>
    <p:sldLayoutId id="2147493469" r:id="rId1"/>
    <p:sldLayoutId id="2147493467" r:id="rId2"/>
    <p:sldLayoutId id="2147493472" r:id="rId3"/>
    <p:sldLayoutId id="2147493457" r:id="rId4"/>
    <p:sldLayoutId id="2147493478" r:id="rId5"/>
    <p:sldLayoutId id="2147493456" r:id="rId6"/>
    <p:sldLayoutId id="2147493474" r:id="rId7"/>
    <p:sldLayoutId id="2147493475" r:id="rId8"/>
    <p:sldLayoutId id="2147493476" r:id="rId9"/>
    <p:sldLayoutId id="2147493477" r:id="rId10"/>
  </p:sldLayoutIdLst>
  <p:hf sldNum="0" hdr="0" dt="0"/>
  <p:txStyles>
    <p:titleStyle>
      <a:lvl1pPr algn="l" defTabSz="457200" rtl="0" eaLnBrk="1" latinLnBrk="0" hangingPunct="1">
        <a:spcBef>
          <a:spcPct val="0"/>
        </a:spcBef>
        <a:buNone/>
        <a:defRPr sz="3200" b="1" i="0" kern="100" spc="0">
          <a:solidFill>
            <a:schemeClr val="tx1"/>
          </a:solidFill>
          <a:latin typeface="Arial"/>
          <a:ea typeface="+mj-ea"/>
          <a:cs typeface="Arial"/>
        </a:defRPr>
      </a:lvl1pPr>
    </p:titleStyle>
    <p:bodyStyle>
      <a:lvl1pPr marL="342900" indent="-342900" algn="l" defTabSz="457200" rtl="0" eaLnBrk="1" latinLnBrk="0" hangingPunct="1">
        <a:lnSpc>
          <a:spcPct val="100000"/>
        </a:lnSpc>
        <a:spcBef>
          <a:spcPts val="0"/>
        </a:spcBef>
        <a:spcAft>
          <a:spcPts val="1800"/>
        </a:spcAft>
        <a:buClr>
          <a:schemeClr val="tx1">
            <a:lumMod val="50000"/>
            <a:lumOff val="50000"/>
          </a:schemeClr>
        </a:buClr>
        <a:buSzPct val="100000"/>
        <a:buFont typeface="Wingdings" charset="2"/>
        <a:buChar char="§"/>
        <a:defRPr sz="1800" kern="1200">
          <a:solidFill>
            <a:schemeClr val="tx1"/>
          </a:solidFill>
          <a:latin typeface="Arial"/>
          <a:ea typeface="+mn-ea"/>
          <a:cs typeface="Arial"/>
        </a:defRPr>
      </a:lvl1pPr>
      <a:lvl2pPr marL="742950" indent="-285750" algn="l" defTabSz="457200" rtl="0" eaLnBrk="1" latinLnBrk="0" hangingPunct="1">
        <a:lnSpc>
          <a:spcPct val="100000"/>
        </a:lnSpc>
        <a:spcBef>
          <a:spcPts val="0"/>
        </a:spcBef>
        <a:spcAft>
          <a:spcPts val="1800"/>
        </a:spcAft>
        <a:buFont typeface="Arial"/>
        <a:buChar char="–"/>
        <a:defRPr sz="1800" kern="1200">
          <a:solidFill>
            <a:schemeClr val="tx1"/>
          </a:solidFill>
          <a:latin typeface="Arial"/>
          <a:ea typeface="+mn-ea"/>
          <a:cs typeface="Arial"/>
        </a:defRPr>
      </a:lvl2pPr>
      <a:lvl3pPr marL="1143000" indent="-228600" algn="l" defTabSz="457200" rtl="0" eaLnBrk="1" latinLnBrk="0" hangingPunct="1">
        <a:lnSpc>
          <a:spcPct val="100000"/>
        </a:lnSpc>
        <a:spcBef>
          <a:spcPts val="0"/>
        </a:spcBef>
        <a:spcAft>
          <a:spcPts val="1800"/>
        </a:spcAft>
        <a:buFont typeface="Arial"/>
        <a:buChar char="•"/>
        <a:defRPr sz="1800" kern="1200">
          <a:solidFill>
            <a:schemeClr val="tx1"/>
          </a:solidFill>
          <a:latin typeface="Arial"/>
          <a:ea typeface="+mn-ea"/>
          <a:cs typeface="Arial"/>
        </a:defRPr>
      </a:lvl3pPr>
      <a:lvl4pPr marL="1600200" indent="-228600" algn="l" defTabSz="457200" rtl="0" eaLnBrk="1" latinLnBrk="0" hangingPunct="1">
        <a:lnSpc>
          <a:spcPct val="100000"/>
        </a:lnSpc>
        <a:spcBef>
          <a:spcPts val="0"/>
        </a:spcBef>
        <a:spcAft>
          <a:spcPts val="1800"/>
        </a:spcAft>
        <a:buFont typeface="Arial"/>
        <a:buChar char="–"/>
        <a:defRPr sz="1800" kern="1200">
          <a:solidFill>
            <a:schemeClr val="tx1"/>
          </a:solidFill>
          <a:latin typeface="Arial"/>
          <a:ea typeface="+mn-ea"/>
          <a:cs typeface="Arial"/>
        </a:defRPr>
      </a:lvl4pPr>
      <a:lvl5pPr marL="2057400" indent="-228600" algn="l" defTabSz="457200" rtl="0" eaLnBrk="1" latinLnBrk="0" hangingPunct="1">
        <a:lnSpc>
          <a:spcPct val="100000"/>
        </a:lnSpc>
        <a:spcBef>
          <a:spcPts val="0"/>
        </a:spcBef>
        <a:spcAft>
          <a:spcPts val="1800"/>
        </a:spcAft>
        <a:buFont typeface="Arial"/>
        <a:buChar char="»"/>
        <a:defRPr sz="18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3.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2.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s://ctl.iupui.edu/Workshops-Events/Events/EventListing" TargetMode="External"/><Relationship Id="rId2" Type="http://schemas.openxmlformats.org/officeDocument/2006/relationships/hyperlink" Target="https://ctl.iupui.edu/" TargetMode="Externa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hyperlink" Target="https://theforum.iupui.edu/" TargetMode="Externa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hyperlink" Target="https://www.chea.org/2019-chea-recognition-policy-and-procedures-3" TargetMode="External"/><Relationship Id="rId2" Type="http://schemas.openxmlformats.org/officeDocument/2006/relationships/hyperlink" Target="https://academicaffairs.iupui.edu/AAContent/Html/Media/AAContent/02-PromotionTenure/PromotionAndTenure/ptguidelines-current-year-final.pdf" TargetMode="Externa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hyperlink" Target="https://academicaffairs.iupui.edu/Faculty-Affairs/promotiontenure/workshops/" TargetMode="Externa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hyperlink" Target="https://facet.iu.edu/" TargetMode="External"/><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35.xml.rels><?xml version="1.0" encoding="UTF-8" standalone="yes"?>
<Relationships xmlns="http://schemas.openxmlformats.org/package/2006/relationships"><Relationship Id="rId2" Type="http://schemas.openxmlformats.org/officeDocument/2006/relationships/hyperlink" Target="https://medicine.iu.edu/faculty/professional-development/peer-review-of-teaching" TargetMode="Externa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hyperlink" Target="https://academicaffairs.iupui.edu/AAContent/Html/Media/AAContent/02-PromotionTenure/PromotionAndTenure/ptguidelines-current-year-final.pdf" TargetMode="External"/><Relationship Id="rId2" Type="http://schemas.openxmlformats.org/officeDocument/2006/relationships/hyperlink" Target="https://academicaffairs.iupui.edu/Faculty-Affairs/promotiontenure/workshops/" TargetMode="Externa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hyperlink" Target="https://academicaffairs.iupui.edu/Faculty-Affairs/promotiontenure/guidelines-and-standards/" TargetMode="External"/><Relationship Id="rId2" Type="http://schemas.openxmlformats.org/officeDocument/2006/relationships/hyperlink" Target="https://academicaffairs.iupui.edu/Faculty-Affairs/promotiontenure/workshops/" TargetMode="Externa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7.tmp"/><Relationship Id="rId2" Type="http://schemas.openxmlformats.org/officeDocument/2006/relationships/notesSlide" Target="../notesSlides/notesSlide19.xml"/><Relationship Id="rId1" Type="http://schemas.openxmlformats.org/officeDocument/2006/relationships/slideLayout" Target="../slideLayouts/slideLayout8.xml"/><Relationship Id="rId5" Type="http://schemas.openxmlformats.org/officeDocument/2006/relationships/image" Target="../media/image29.tmp"/><Relationship Id="rId4" Type="http://schemas.openxmlformats.org/officeDocument/2006/relationships/image" Target="../media/image28.tmp"/></Relationships>
</file>

<file path=ppt/slides/_rels/slide43.xml.rels><?xml version="1.0" encoding="UTF-8" standalone="yes"?>
<Relationships xmlns="http://schemas.openxmlformats.org/package/2006/relationships"><Relationship Id="rId3" Type="http://schemas.openxmlformats.org/officeDocument/2006/relationships/hyperlink" Target="https://scholarworks.iupui.edu/" TargetMode="External"/><Relationship Id="rId2" Type="http://schemas.openxmlformats.org/officeDocument/2006/relationships/notesSlide" Target="../notesSlides/notesSlide20.xml"/><Relationship Id="rId1" Type="http://schemas.openxmlformats.org/officeDocument/2006/relationships/slideLayout" Target="../slideLayouts/slideLayout8.xml"/><Relationship Id="rId4" Type="http://schemas.openxmlformats.org/officeDocument/2006/relationships/image" Target="../media/image28.tmp"/></Relationships>
</file>

<file path=ppt/slides/_rels/slide44.xml.rels><?xml version="1.0" encoding="UTF-8" standalone="yes"?>
<Relationships xmlns="http://schemas.openxmlformats.org/package/2006/relationships"><Relationship Id="rId3" Type="http://schemas.openxmlformats.org/officeDocument/2006/relationships/hyperlink" Target="https://academicaffairs.iupui.edu/Faculty-Affairs/PromotionTenure/dossier/Dossier-Samples" TargetMode="External"/><Relationship Id="rId2" Type="http://schemas.openxmlformats.org/officeDocument/2006/relationships/notesSlide" Target="../notesSlides/notesSlide21.xml"/><Relationship Id="rId1" Type="http://schemas.openxmlformats.org/officeDocument/2006/relationships/slideLayout" Target="../slideLayouts/slideLayout8.xml"/><Relationship Id="rId4" Type="http://schemas.openxmlformats.org/officeDocument/2006/relationships/image" Target="../media/image30.tmp"/></Relationships>
</file>

<file path=ppt/slides/_rels/slide4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2.xml"/><Relationship Id="rId1" Type="http://schemas.openxmlformats.org/officeDocument/2006/relationships/slideLayout" Target="../slideLayouts/slideLayout3.xml"/><Relationship Id="rId5" Type="http://schemas.openxmlformats.org/officeDocument/2006/relationships/image" Target="../media/image33.png"/><Relationship Id="rId4" Type="http://schemas.openxmlformats.org/officeDocument/2006/relationships/image" Target="../media/image32.jpg"/></Relationships>
</file>

<file path=ppt/slides/_rels/slide46.xml.rels><?xml version="1.0" encoding="UTF-8" standalone="yes"?>
<Relationships xmlns="http://schemas.openxmlformats.org/package/2006/relationships"><Relationship Id="rId3" Type="http://schemas.openxmlformats.org/officeDocument/2006/relationships/hyperlink" Target="mailto:wmmiller@iupui.edu" TargetMode="External"/><Relationship Id="rId2" Type="http://schemas.openxmlformats.org/officeDocument/2006/relationships/notesSlide" Target="../notesSlides/notesSlide23.xml"/><Relationship Id="rId1" Type="http://schemas.openxmlformats.org/officeDocument/2006/relationships/slideLayout" Target="../slideLayouts/slideLayout10.xml"/><Relationship Id="rId5" Type="http://schemas.openxmlformats.org/officeDocument/2006/relationships/hyperlink" Target="mailto:mferguso@iupui.edu" TargetMode="External"/><Relationship Id="rId4" Type="http://schemas.openxmlformats.org/officeDocument/2006/relationships/hyperlink" Target="mailto:rapplega@iupui.edu"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p:txBody>
          <a:bodyPr/>
          <a:lstStyle/>
          <a:p>
            <a:r>
              <a:rPr lang="en-US" sz="1800" dirty="0"/>
              <a:t>IUPUI</a:t>
            </a:r>
          </a:p>
        </p:txBody>
      </p:sp>
      <p:sp>
        <p:nvSpPr>
          <p:cNvPr id="7" name="Title 1"/>
          <p:cNvSpPr>
            <a:spLocks noGrp="1"/>
          </p:cNvSpPr>
          <p:nvPr/>
        </p:nvSpPr>
        <p:spPr>
          <a:xfrm>
            <a:off x="431600" y="4003590"/>
            <a:ext cx="8232520" cy="1890314"/>
          </a:xfrm>
          <a:prstGeom prst="rect">
            <a:avLst/>
          </a:prstGeom>
        </p:spPr>
        <p:txBody>
          <a:bodyPr vert="horz" lIns="91440" tIns="45720" rIns="91440" bIns="45720" rtlCol="0" anchor="ctr">
            <a:normAutofit fontScale="90000"/>
          </a:bodyPr>
          <a:lstStyle>
            <a:lvl1pPr algn="l" defTabSz="457200" rtl="0" eaLnBrk="1" latinLnBrk="0" hangingPunct="1">
              <a:lnSpc>
                <a:spcPct val="90000"/>
              </a:lnSpc>
              <a:spcBef>
                <a:spcPct val="0"/>
              </a:spcBef>
              <a:buNone/>
              <a:defRPr sz="4000" b="1" i="0" kern="100" spc="0" baseline="0">
                <a:solidFill>
                  <a:schemeClr val="bg1"/>
                </a:solidFill>
                <a:latin typeface="Arial"/>
                <a:ea typeface="+mj-ea"/>
                <a:cs typeface="Arial"/>
              </a:defRPr>
            </a:lvl1pPr>
          </a:lstStyle>
          <a:p>
            <a:r>
              <a:rPr lang="en-US" sz="6000" dirty="0">
                <a:latin typeface="BentonSans Regular" panose="02000504020000020004" pitchFamily="2" charset="0"/>
              </a:rPr>
              <a:t>Promotion on Teaching for Clinical Faculty</a:t>
            </a:r>
          </a:p>
        </p:txBody>
      </p:sp>
      <p:sp>
        <p:nvSpPr>
          <p:cNvPr id="8" name="Text Placeholder 3"/>
          <p:cNvSpPr>
            <a:spLocks noGrp="1"/>
          </p:cNvSpPr>
          <p:nvPr/>
        </p:nvSpPr>
        <p:spPr>
          <a:xfrm>
            <a:off x="506774" y="3228430"/>
            <a:ext cx="7734222" cy="252412"/>
          </a:xfrm>
          <a:prstGeom prst="rect">
            <a:avLst/>
          </a:prstGeom>
        </p:spPr>
        <p:txBody>
          <a:bodyPr vert="horz" lIns="91440" tIns="45720" rIns="91440" bIns="45720" rtlCol="0" anchor="ctr">
            <a:noAutofit/>
          </a:bodyPr>
          <a:lstStyle>
            <a:lvl1pPr marL="0" indent="0" algn="l" defTabSz="457200" rtl="0" eaLnBrk="1" latinLnBrk="0" hangingPunct="1">
              <a:lnSpc>
                <a:spcPct val="100000"/>
              </a:lnSpc>
              <a:spcBef>
                <a:spcPts val="0"/>
              </a:spcBef>
              <a:spcAft>
                <a:spcPts val="1800"/>
              </a:spcAft>
              <a:buClr>
                <a:schemeClr val="tx1">
                  <a:lumMod val="50000"/>
                  <a:lumOff val="50000"/>
                </a:schemeClr>
              </a:buClr>
              <a:buSzPct val="100000"/>
              <a:buFont typeface="Wingdings" charset="2"/>
              <a:buNone/>
              <a:defRPr sz="1800" b="0" kern="1200" spc="0" baseline="0">
                <a:solidFill>
                  <a:srgbClr val="A6A6A6"/>
                </a:solidFill>
                <a:latin typeface="Arial"/>
                <a:ea typeface="+mn-ea"/>
                <a:cs typeface="Arial"/>
              </a:defRPr>
            </a:lvl1pPr>
            <a:lvl2pPr marL="742950" indent="-285750" algn="l" defTabSz="457200" rtl="0" eaLnBrk="1" latinLnBrk="0" hangingPunct="1">
              <a:lnSpc>
                <a:spcPct val="100000"/>
              </a:lnSpc>
              <a:spcBef>
                <a:spcPts val="0"/>
              </a:spcBef>
              <a:spcAft>
                <a:spcPts val="1800"/>
              </a:spcAft>
              <a:buFont typeface="Arial"/>
              <a:buChar char="–"/>
              <a:defRPr sz="1800" kern="1200">
                <a:solidFill>
                  <a:schemeClr val="tx1"/>
                </a:solidFill>
                <a:latin typeface="Arial"/>
                <a:ea typeface="+mn-ea"/>
                <a:cs typeface="Arial"/>
              </a:defRPr>
            </a:lvl2pPr>
            <a:lvl3pPr marL="1143000" indent="-228600" algn="l" defTabSz="457200" rtl="0" eaLnBrk="1" latinLnBrk="0" hangingPunct="1">
              <a:lnSpc>
                <a:spcPct val="100000"/>
              </a:lnSpc>
              <a:spcBef>
                <a:spcPts val="0"/>
              </a:spcBef>
              <a:spcAft>
                <a:spcPts val="1800"/>
              </a:spcAft>
              <a:buFont typeface="Arial"/>
              <a:buChar char="•"/>
              <a:defRPr sz="1800" kern="1200">
                <a:solidFill>
                  <a:schemeClr val="tx1"/>
                </a:solidFill>
                <a:latin typeface="Arial"/>
                <a:ea typeface="+mn-ea"/>
                <a:cs typeface="Arial"/>
              </a:defRPr>
            </a:lvl3pPr>
            <a:lvl4pPr marL="1600200" indent="-228600" algn="l" defTabSz="457200" rtl="0" eaLnBrk="1" latinLnBrk="0" hangingPunct="1">
              <a:lnSpc>
                <a:spcPct val="100000"/>
              </a:lnSpc>
              <a:spcBef>
                <a:spcPts val="0"/>
              </a:spcBef>
              <a:spcAft>
                <a:spcPts val="1800"/>
              </a:spcAft>
              <a:buFont typeface="Arial"/>
              <a:buChar char="–"/>
              <a:defRPr sz="1800" kern="1200">
                <a:solidFill>
                  <a:schemeClr val="tx1"/>
                </a:solidFill>
                <a:latin typeface="Arial"/>
                <a:ea typeface="+mn-ea"/>
                <a:cs typeface="Arial"/>
              </a:defRPr>
            </a:lvl4pPr>
            <a:lvl5pPr marL="2057400" indent="-228600" algn="l" defTabSz="457200" rtl="0" eaLnBrk="1" latinLnBrk="0" hangingPunct="1">
              <a:lnSpc>
                <a:spcPct val="100000"/>
              </a:lnSpc>
              <a:spcBef>
                <a:spcPts val="0"/>
              </a:spcBef>
              <a:spcAft>
                <a:spcPts val="1800"/>
              </a:spcAft>
              <a:buFont typeface="Arial"/>
              <a:buChar char="»"/>
              <a:defRPr sz="18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b="1" dirty="0">
                <a:solidFill>
                  <a:schemeClr val="bg1"/>
                </a:solidFill>
                <a:latin typeface="BentonSans Regular" panose="02000504020000020004" pitchFamily="2" charset="0"/>
              </a:rPr>
              <a:t>Office of Academic Affairs</a:t>
            </a:r>
          </a:p>
        </p:txBody>
      </p:sp>
    </p:spTree>
    <p:extLst>
      <p:ext uri="{BB962C8B-B14F-4D97-AF65-F5344CB8AC3E}">
        <p14:creationId xmlns:p14="http://schemas.microsoft.com/office/powerpoint/2010/main" val="40792609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457200" y="503241"/>
            <a:ext cx="8229600" cy="1143000"/>
          </a:xfrm>
          <a:prstGeom prst="rect">
            <a:avLst/>
          </a:prstGeom>
        </p:spPr>
        <p:txBody>
          <a:bodyPr vert="horz" lIns="91440" tIns="45720" rIns="91440" bIns="45720" rtlCol="0" anchor="ctr">
            <a:normAutofit fontScale="92500" lnSpcReduction="10000"/>
          </a:bodyPr>
          <a:lstStyle>
            <a:lvl1pPr algn="l" defTabSz="457200" rtl="0" eaLnBrk="1" latinLnBrk="0" hangingPunct="1">
              <a:spcBef>
                <a:spcPct val="0"/>
              </a:spcBef>
              <a:buNone/>
              <a:defRPr sz="3200" b="1" i="0" kern="100" cap="none" spc="0">
                <a:solidFill>
                  <a:srgbClr val="404041"/>
                </a:solidFill>
                <a:latin typeface="Arial"/>
                <a:ea typeface="+mj-ea"/>
                <a:cs typeface="Arial"/>
              </a:defRPr>
            </a:lvl1pPr>
          </a:lstStyle>
          <a:p>
            <a:r>
              <a:rPr lang="en-US" sz="4000" dirty="0">
                <a:latin typeface="BentonSans Regular" panose="02000504020000020004" pitchFamily="2" charset="0"/>
              </a:rPr>
              <a:t>Excellence for </a:t>
            </a:r>
            <a:r>
              <a:rPr lang="en-US" sz="4000" b="1" dirty="0">
                <a:solidFill>
                  <a:srgbClr val="404041"/>
                </a:solidFill>
                <a:latin typeface="BentonSans Regular" panose="02000504020000020004"/>
              </a:rPr>
              <a:t>Clinical track faculty</a:t>
            </a:r>
            <a:r>
              <a:rPr lang="en-US" sz="4000" dirty="0">
                <a:solidFill>
                  <a:srgbClr val="404041"/>
                </a:solidFill>
                <a:latin typeface="BentonSans Regular" panose="02000504020000020004"/>
              </a:rPr>
              <a:t>:</a:t>
            </a:r>
          </a:p>
        </p:txBody>
      </p:sp>
      <p:sp>
        <p:nvSpPr>
          <p:cNvPr id="10" name="Content Placeholder 4"/>
          <p:cNvSpPr txBox="1">
            <a:spLocks/>
          </p:cNvSpPr>
          <p:nvPr/>
        </p:nvSpPr>
        <p:spPr>
          <a:xfrm>
            <a:off x="360227" y="1740692"/>
            <a:ext cx="8229600" cy="4343399"/>
          </a:xfrm>
          <a:prstGeom prst="rect">
            <a:avLst/>
          </a:prstGeom>
        </p:spPr>
        <p:txBody>
          <a:bodyPr>
            <a:normAutofit/>
          </a:bodyPr>
          <a:lstStyle>
            <a:lvl1pPr marL="342900" indent="-342900" algn="l" defTabSz="457200" rtl="0" eaLnBrk="1" latinLnBrk="0" hangingPunct="1">
              <a:lnSpc>
                <a:spcPct val="100000"/>
              </a:lnSpc>
              <a:spcBef>
                <a:spcPts val="0"/>
              </a:spcBef>
              <a:spcAft>
                <a:spcPts val="1800"/>
              </a:spcAft>
              <a:buClr>
                <a:schemeClr val="tx1">
                  <a:lumMod val="50000"/>
                  <a:lumOff val="50000"/>
                </a:schemeClr>
              </a:buClr>
              <a:buSzPct val="100000"/>
              <a:buFont typeface="Wingdings" charset="2"/>
              <a:buChar char="§"/>
              <a:defRPr sz="1800" kern="1200">
                <a:solidFill>
                  <a:schemeClr val="tx1"/>
                </a:solidFill>
                <a:latin typeface="Arial"/>
                <a:ea typeface="+mn-ea"/>
                <a:cs typeface="Arial"/>
              </a:defRPr>
            </a:lvl1pPr>
            <a:lvl2pPr marL="742950" indent="-285750" algn="l" defTabSz="457200" rtl="0" eaLnBrk="1" latinLnBrk="0" hangingPunct="1">
              <a:lnSpc>
                <a:spcPct val="100000"/>
              </a:lnSpc>
              <a:spcBef>
                <a:spcPts val="0"/>
              </a:spcBef>
              <a:spcAft>
                <a:spcPts val="1800"/>
              </a:spcAft>
              <a:buFont typeface="Arial"/>
              <a:buChar char="–"/>
              <a:defRPr sz="1800" kern="1200">
                <a:solidFill>
                  <a:schemeClr val="tx1"/>
                </a:solidFill>
                <a:latin typeface="Arial"/>
                <a:ea typeface="+mn-ea"/>
                <a:cs typeface="Arial"/>
              </a:defRPr>
            </a:lvl2pPr>
            <a:lvl3pPr marL="1143000" indent="-228600" algn="l" defTabSz="457200" rtl="0" eaLnBrk="1" latinLnBrk="0" hangingPunct="1">
              <a:lnSpc>
                <a:spcPct val="100000"/>
              </a:lnSpc>
              <a:spcBef>
                <a:spcPts val="0"/>
              </a:spcBef>
              <a:spcAft>
                <a:spcPts val="1800"/>
              </a:spcAft>
              <a:buFont typeface="Arial"/>
              <a:buChar char="•"/>
              <a:defRPr sz="1800" kern="1200">
                <a:solidFill>
                  <a:schemeClr val="tx1"/>
                </a:solidFill>
                <a:latin typeface="Arial"/>
                <a:ea typeface="+mn-ea"/>
                <a:cs typeface="Arial"/>
              </a:defRPr>
            </a:lvl3pPr>
            <a:lvl4pPr marL="1600200" indent="-228600" algn="l" defTabSz="457200" rtl="0" eaLnBrk="1" latinLnBrk="0" hangingPunct="1">
              <a:lnSpc>
                <a:spcPct val="100000"/>
              </a:lnSpc>
              <a:spcBef>
                <a:spcPts val="0"/>
              </a:spcBef>
              <a:spcAft>
                <a:spcPts val="1800"/>
              </a:spcAft>
              <a:buFont typeface="Arial"/>
              <a:buChar char="–"/>
              <a:defRPr sz="1800" kern="1200">
                <a:solidFill>
                  <a:schemeClr val="tx1"/>
                </a:solidFill>
                <a:latin typeface="Arial"/>
                <a:ea typeface="+mn-ea"/>
                <a:cs typeface="Arial"/>
              </a:defRPr>
            </a:lvl4pPr>
            <a:lvl5pPr marL="2057400" indent="-228600" algn="l" defTabSz="457200" rtl="0" eaLnBrk="1" latinLnBrk="0" hangingPunct="1">
              <a:lnSpc>
                <a:spcPct val="100000"/>
              </a:lnSpc>
              <a:spcBef>
                <a:spcPts val="0"/>
              </a:spcBef>
              <a:spcAft>
                <a:spcPts val="1800"/>
              </a:spcAft>
              <a:buFont typeface="Arial"/>
              <a:buChar char="»"/>
              <a:defRPr sz="18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ClrTx/>
              <a:buFont typeface="Arial" panose="020B0604020202020204" pitchFamily="34" charset="0"/>
              <a:buChar char="•"/>
            </a:pPr>
            <a:r>
              <a:rPr lang="en-US" sz="2000" dirty="0">
                <a:solidFill>
                  <a:srgbClr val="404041"/>
                </a:solidFill>
              </a:rPr>
              <a:t>Dissemination (beyond department/school) in an appropriate peer-reviewed format</a:t>
            </a:r>
          </a:p>
          <a:p>
            <a:pPr lvl="1">
              <a:buFont typeface="Arial" panose="020B0604020202020204" pitchFamily="34" charset="0"/>
              <a:buChar char="•"/>
            </a:pPr>
            <a:r>
              <a:rPr lang="en-US" sz="2000" dirty="0">
                <a:solidFill>
                  <a:srgbClr val="404041"/>
                </a:solidFill>
              </a:rPr>
              <a:t>For full clinical:  national-level dissemination</a:t>
            </a:r>
          </a:p>
          <a:p>
            <a:pPr>
              <a:buClrTx/>
              <a:buFont typeface="Arial" panose="020B0604020202020204" pitchFamily="34" charset="0"/>
              <a:buChar char="•"/>
            </a:pPr>
            <a:r>
              <a:rPr lang="en-US" sz="2000" dirty="0">
                <a:solidFill>
                  <a:srgbClr val="404041"/>
                </a:solidFill>
              </a:rPr>
              <a:t>All evaluators are external to IUPUI (up to 2 may be other IU or PU campuses)</a:t>
            </a:r>
          </a:p>
          <a:p>
            <a:pPr>
              <a:buClrTx/>
              <a:buFont typeface="Arial" panose="020B0604020202020204" pitchFamily="34" charset="0"/>
              <a:buChar char="•"/>
            </a:pPr>
            <a:endParaRPr lang="en-US" sz="2000" dirty="0">
              <a:solidFill>
                <a:srgbClr val="404041"/>
              </a:solidFill>
            </a:endParaRPr>
          </a:p>
        </p:txBody>
      </p:sp>
    </p:spTree>
    <p:extLst>
      <p:ext uri="{BB962C8B-B14F-4D97-AF65-F5344CB8AC3E}">
        <p14:creationId xmlns:p14="http://schemas.microsoft.com/office/powerpoint/2010/main" val="37819742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45312F-D4EB-E647-8261-D6567E122598}"/>
              </a:ext>
            </a:extLst>
          </p:cNvPr>
          <p:cNvSpPr>
            <a:spLocks noGrp="1"/>
          </p:cNvSpPr>
          <p:nvPr>
            <p:ph type="ctrTitle"/>
          </p:nvPr>
        </p:nvSpPr>
        <p:spPr>
          <a:xfrm>
            <a:off x="530027" y="1012095"/>
            <a:ext cx="8004391" cy="638906"/>
          </a:xfrm>
        </p:spPr>
        <p:txBody>
          <a:bodyPr anchor="ctr">
            <a:normAutofit/>
          </a:bodyPr>
          <a:lstStyle/>
          <a:p>
            <a:r>
              <a:rPr lang="en-US" dirty="0"/>
              <a:t>Scholarship in Support of Teaching</a:t>
            </a:r>
          </a:p>
        </p:txBody>
      </p:sp>
      <p:sp>
        <p:nvSpPr>
          <p:cNvPr id="13" name="Text Placeholder 2">
            <a:extLst>
              <a:ext uri="{FF2B5EF4-FFF2-40B4-BE49-F238E27FC236}">
                <a16:creationId xmlns:a16="http://schemas.microsoft.com/office/drawing/2014/main" id="{EEC59CD0-FCBB-16B9-ADA2-496F0F2A9130}"/>
              </a:ext>
            </a:extLst>
          </p:cNvPr>
          <p:cNvSpPr>
            <a:spLocks noGrp="1"/>
          </p:cNvSpPr>
          <p:nvPr>
            <p:ph type="body" sz="quarter" idx="10"/>
          </p:nvPr>
        </p:nvSpPr>
        <p:spPr>
          <a:xfrm>
            <a:off x="5190706" y="237250"/>
            <a:ext cx="3700462" cy="336549"/>
          </a:xfrm>
        </p:spPr>
        <p:txBody>
          <a:bodyPr/>
          <a:lstStyle/>
          <a:p>
            <a:endParaRPr lang="en-US"/>
          </a:p>
        </p:txBody>
      </p:sp>
      <p:graphicFrame>
        <p:nvGraphicFramePr>
          <p:cNvPr id="9" name="Content Placeholder 3">
            <a:extLst>
              <a:ext uri="{FF2B5EF4-FFF2-40B4-BE49-F238E27FC236}">
                <a16:creationId xmlns:a16="http://schemas.microsoft.com/office/drawing/2014/main" id="{6CE5FD77-4C48-E9CF-CEAB-9E4408A408D6}"/>
              </a:ext>
            </a:extLst>
          </p:cNvPr>
          <p:cNvGraphicFramePr>
            <a:graphicFrameLocks noGrp="1"/>
          </p:cNvGraphicFramePr>
          <p:nvPr>
            <p:ph idx="1"/>
            <p:extLst>
              <p:ext uri="{D42A27DB-BD31-4B8C-83A1-F6EECF244321}">
                <p14:modId xmlns:p14="http://schemas.microsoft.com/office/powerpoint/2010/main" val="4118418798"/>
              </p:ext>
            </p:extLst>
          </p:nvPr>
        </p:nvGraphicFramePr>
        <p:xfrm>
          <a:off x="518824" y="1976198"/>
          <a:ext cx="8015594" cy="411980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2626821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634DC4B2-F36E-FFC8-450A-E3913EC633DA}"/>
              </a:ext>
            </a:extLst>
          </p:cNvPr>
          <p:cNvPicPr>
            <a:picLocks noGrp="1" noChangeAspect="1"/>
          </p:cNvPicPr>
          <p:nvPr>
            <p:ph type="pic" sz="quarter" idx="10"/>
          </p:nvPr>
        </p:nvPicPr>
        <p:blipFill>
          <a:blip r:embed="rId2"/>
          <a:srcRect l="32639" r="32639"/>
          <a:stretch>
            <a:fillRect/>
          </a:stretch>
        </p:blipFill>
        <p:spPr>
          <a:xfrm>
            <a:off x="5564188" y="0"/>
            <a:ext cx="3571875" cy="6858000"/>
          </a:xfrm>
        </p:spPr>
      </p:pic>
      <p:sp>
        <p:nvSpPr>
          <p:cNvPr id="2" name="Title 1">
            <a:extLst>
              <a:ext uri="{FF2B5EF4-FFF2-40B4-BE49-F238E27FC236}">
                <a16:creationId xmlns:a16="http://schemas.microsoft.com/office/drawing/2014/main" id="{CBCDA3CA-D3A4-B577-ABB5-1FF31DC9CD49}"/>
              </a:ext>
            </a:extLst>
          </p:cNvPr>
          <p:cNvSpPr>
            <a:spLocks noGrp="1"/>
          </p:cNvSpPr>
          <p:nvPr>
            <p:ph type="title"/>
          </p:nvPr>
        </p:nvSpPr>
        <p:spPr>
          <a:xfrm>
            <a:off x="525304" y="619181"/>
            <a:ext cx="4560579" cy="1039091"/>
          </a:xfrm>
        </p:spPr>
        <p:txBody>
          <a:bodyPr anchor="ctr">
            <a:normAutofit/>
          </a:bodyPr>
          <a:lstStyle/>
          <a:p>
            <a:r>
              <a:rPr lang="en-US" dirty="0"/>
              <a:t>Current Guidelines</a:t>
            </a:r>
          </a:p>
        </p:txBody>
      </p:sp>
      <p:sp>
        <p:nvSpPr>
          <p:cNvPr id="4" name="Content Placeholder 3">
            <a:extLst>
              <a:ext uri="{FF2B5EF4-FFF2-40B4-BE49-F238E27FC236}">
                <a16:creationId xmlns:a16="http://schemas.microsoft.com/office/drawing/2014/main" id="{D06B0BD3-371C-D02C-B032-221244C33AB3}"/>
              </a:ext>
            </a:extLst>
          </p:cNvPr>
          <p:cNvSpPr>
            <a:spLocks noGrp="1"/>
          </p:cNvSpPr>
          <p:nvPr>
            <p:ph idx="1"/>
          </p:nvPr>
        </p:nvSpPr>
        <p:spPr>
          <a:xfrm>
            <a:off x="525304" y="1922839"/>
            <a:ext cx="4560579" cy="4169990"/>
          </a:xfrm>
        </p:spPr>
        <p:txBody>
          <a:bodyPr>
            <a:normAutofit lnSpcReduction="10000"/>
          </a:bodyPr>
          <a:lstStyle/>
          <a:p>
            <a:pPr marL="0" indent="0">
              <a:buNone/>
            </a:pPr>
            <a:r>
              <a:rPr lang="en-US" sz="2400" dirty="0"/>
              <a:t>Clinical faculty must have disseminated scholarship. This scholarship need not address pedagogical theory or techniques. The candidate must demonstrate how the scholarship supports their teaching and their case for teaching excellence. (pg. 28, Campus P&amp;T Guidelines 2023-24)</a:t>
            </a:r>
          </a:p>
          <a:p>
            <a:pPr marL="0" indent="0">
              <a:buNone/>
            </a:pPr>
            <a:endParaRPr lang="en-US" dirty="0"/>
          </a:p>
          <a:p>
            <a:pPr marL="0" indent="0">
              <a:buNone/>
            </a:pPr>
            <a:endParaRPr lang="en-US" dirty="0"/>
          </a:p>
        </p:txBody>
      </p:sp>
    </p:spTree>
    <p:extLst>
      <p:ext uri="{BB962C8B-B14F-4D97-AF65-F5344CB8AC3E}">
        <p14:creationId xmlns:p14="http://schemas.microsoft.com/office/powerpoint/2010/main" val="32947619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5751" y="2613459"/>
            <a:ext cx="6802482" cy="1631081"/>
          </a:xfrm>
        </p:spPr>
        <p:txBody>
          <a:bodyPr/>
          <a:lstStyle/>
          <a:p>
            <a:r>
              <a:rPr lang="en-US" dirty="0">
                <a:latin typeface="BentonSans Regular"/>
              </a:rPr>
              <a:t>Developing Excellence in Teaching</a:t>
            </a:r>
          </a:p>
        </p:txBody>
      </p:sp>
    </p:spTree>
    <p:extLst>
      <p:ext uri="{BB962C8B-B14F-4D97-AF65-F5344CB8AC3E}">
        <p14:creationId xmlns:p14="http://schemas.microsoft.com/office/powerpoint/2010/main" val="14083719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noAutofit/>
          </a:bodyPr>
          <a:lstStyle/>
          <a:p>
            <a:r>
              <a:rPr lang="en-US" sz="4000" dirty="0">
                <a:latin typeface="BentonSans Regular"/>
              </a:rPr>
              <a:t>Center for Teaching and Learning</a:t>
            </a:r>
          </a:p>
        </p:txBody>
      </p:sp>
      <p:sp>
        <p:nvSpPr>
          <p:cNvPr id="5" name="Content Placeholder 4"/>
          <p:cNvSpPr>
            <a:spLocks noGrp="1"/>
          </p:cNvSpPr>
          <p:nvPr>
            <p:ph idx="1"/>
          </p:nvPr>
        </p:nvSpPr>
        <p:spPr/>
        <p:txBody>
          <a:bodyPr>
            <a:normAutofit/>
          </a:bodyPr>
          <a:lstStyle/>
          <a:p>
            <a:pPr marL="0" indent="0">
              <a:buNone/>
            </a:pPr>
            <a:r>
              <a:rPr lang="en-US" sz="2000" dirty="0">
                <a:latin typeface="BentonSans Regular"/>
              </a:rPr>
              <a:t>Events/workshops/resources</a:t>
            </a:r>
          </a:p>
          <a:p>
            <a:pPr lvl="1"/>
            <a:r>
              <a:rPr lang="en-US" dirty="0">
                <a:hlinkClick r:id="rId2"/>
              </a:rPr>
              <a:t>Center for Teaching and Learning</a:t>
            </a:r>
            <a:r>
              <a:rPr lang="en-US" dirty="0"/>
              <a:t> </a:t>
            </a:r>
          </a:p>
          <a:p>
            <a:pPr lvl="2"/>
            <a:r>
              <a:rPr lang="en-US" dirty="0">
                <a:hlinkClick r:id="rId3"/>
              </a:rPr>
              <a:t>https://ctl.iupui.edu/Workshops-Events/Events/EventListing</a:t>
            </a:r>
            <a:endParaRPr lang="en-US" dirty="0"/>
          </a:p>
          <a:p>
            <a:pPr marL="0" indent="0">
              <a:buNone/>
            </a:pPr>
            <a:endParaRPr lang="en-US" sz="2000" dirty="0">
              <a:latin typeface="BentonSans Regular"/>
            </a:endParaRPr>
          </a:p>
          <a:p>
            <a:pPr marL="0" indent="0">
              <a:buNone/>
            </a:pPr>
            <a:r>
              <a:rPr lang="en-US" sz="2000" dirty="0">
                <a:latin typeface="BentonSans Regular"/>
              </a:rPr>
              <a:t>General IU resources:</a:t>
            </a:r>
          </a:p>
          <a:p>
            <a:pPr lvl="1"/>
            <a:r>
              <a:rPr lang="en-US" sz="1800" dirty="0">
                <a:latin typeface="BentonSans Regular"/>
              </a:rPr>
              <a:t>Teaching.iu.edu</a:t>
            </a:r>
          </a:p>
          <a:p>
            <a:pPr lvl="1"/>
            <a:r>
              <a:rPr lang="en-US" sz="1800" dirty="0">
                <a:latin typeface="BentonSans Regular"/>
              </a:rPr>
              <a:t>Teachingonline.iu.edu</a:t>
            </a:r>
          </a:p>
        </p:txBody>
      </p:sp>
      <p:sp>
        <p:nvSpPr>
          <p:cNvPr id="6" name="Text Placeholder 5"/>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84864799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Autofit/>
          </a:bodyPr>
          <a:lstStyle/>
          <a:p>
            <a:r>
              <a:rPr lang="en-US" sz="4000" dirty="0">
                <a:latin typeface="BentonSans Regular"/>
              </a:rPr>
              <a:t>More resources:  </a:t>
            </a:r>
            <a:r>
              <a:rPr lang="en-US" sz="4000" dirty="0">
                <a:solidFill>
                  <a:srgbClr val="770D29"/>
                </a:solidFill>
                <a:latin typeface="BentonSans Regular"/>
                <a:hlinkClick r:id="rId2">
                  <a:extLst>
                    <a:ext uri="{A12FA001-AC4F-418D-AE19-62706E023703}">
                      <ahyp:hlinkClr xmlns:ahyp="http://schemas.microsoft.com/office/drawing/2018/hyperlinkcolor" val="tx"/>
                    </a:ext>
                  </a:extLst>
                </a:hlinkClick>
              </a:rPr>
              <a:t>The Forum</a:t>
            </a:r>
            <a:endParaRPr lang="en-US" sz="4000" dirty="0">
              <a:solidFill>
                <a:srgbClr val="770D29"/>
              </a:solidFill>
              <a:latin typeface="BentonSans Regular"/>
            </a:endParaRPr>
          </a:p>
        </p:txBody>
      </p:sp>
      <p:sp>
        <p:nvSpPr>
          <p:cNvPr id="3" name="Text Placeholder 2"/>
          <p:cNvSpPr>
            <a:spLocks noGrp="1"/>
          </p:cNvSpPr>
          <p:nvPr>
            <p:ph type="body" sz="quarter" idx="10"/>
          </p:nvPr>
        </p:nvSpPr>
        <p:spPr/>
        <p:txBody>
          <a:bodyPr/>
          <a:lstStyle/>
          <a:p>
            <a:r>
              <a:rPr lang="en-US" sz="2000" dirty="0"/>
              <a:t>theforum.iupui.edu</a:t>
            </a:r>
          </a:p>
        </p:txBody>
      </p:sp>
      <p:sp>
        <p:nvSpPr>
          <p:cNvPr id="4" name="Content Placeholder 3"/>
          <p:cNvSpPr>
            <a:spLocks noGrp="1"/>
          </p:cNvSpPr>
          <p:nvPr>
            <p:ph idx="1"/>
          </p:nvPr>
        </p:nvSpPr>
        <p:spPr/>
        <p:txBody>
          <a:bodyPr/>
          <a:lstStyle/>
          <a:p>
            <a:endParaRPr lang="en-US"/>
          </a:p>
        </p:txBody>
      </p:sp>
      <p:pic>
        <p:nvPicPr>
          <p:cNvPr id="5" name="Picture 4"/>
          <p:cNvPicPr>
            <a:picLocks noChangeAspect="1"/>
          </p:cNvPicPr>
          <p:nvPr/>
        </p:nvPicPr>
        <p:blipFill>
          <a:blip r:embed="rId3"/>
          <a:srcRect/>
          <a:stretch/>
        </p:blipFill>
        <p:spPr>
          <a:xfrm>
            <a:off x="0" y="1726103"/>
            <a:ext cx="7594052" cy="4119802"/>
          </a:xfrm>
          <a:prstGeom prst="rect">
            <a:avLst/>
          </a:prstGeom>
        </p:spPr>
      </p:pic>
      <p:sp>
        <p:nvSpPr>
          <p:cNvPr id="6" name="Right Arrow 5"/>
          <p:cNvSpPr/>
          <p:nvPr/>
        </p:nvSpPr>
        <p:spPr>
          <a:xfrm rot="10800000">
            <a:off x="5020478" y="2565800"/>
            <a:ext cx="2814916" cy="362994"/>
          </a:xfrm>
          <a:prstGeom prst="rightArrow">
            <a:avLst/>
          </a:prstGeom>
          <a:solidFill>
            <a:schemeClr val="bg1"/>
          </a:solidFill>
          <a:ln w="5715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98288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8FB794-00E4-F244-AB56-C4D64B97D384}"/>
              </a:ext>
            </a:extLst>
          </p:cNvPr>
          <p:cNvSpPr>
            <a:spLocks noGrp="1"/>
          </p:cNvSpPr>
          <p:nvPr>
            <p:ph type="ctrTitle"/>
          </p:nvPr>
        </p:nvSpPr>
        <p:spPr/>
        <p:txBody>
          <a:bodyPr>
            <a:normAutofit fontScale="90000"/>
          </a:bodyPr>
          <a:lstStyle/>
          <a:p>
            <a:r>
              <a:rPr lang="en-US" dirty="0"/>
              <a:t>Accreditation and teaching documentation</a:t>
            </a:r>
          </a:p>
        </p:txBody>
      </p:sp>
      <p:sp>
        <p:nvSpPr>
          <p:cNvPr id="3" name="Text Placeholder 2">
            <a:extLst>
              <a:ext uri="{FF2B5EF4-FFF2-40B4-BE49-F238E27FC236}">
                <a16:creationId xmlns:a16="http://schemas.microsoft.com/office/drawing/2014/main" id="{0F00DB90-CCB1-9549-84FF-A47F46DC7A61}"/>
              </a:ext>
            </a:extLst>
          </p:cNvPr>
          <p:cNvSpPr>
            <a:spLocks noGrp="1"/>
          </p:cNvSpPr>
          <p:nvPr>
            <p:ph type="body" sz="quarter" idx="10"/>
          </p:nvPr>
        </p:nvSpPr>
        <p:spPr/>
        <p:txBody>
          <a:bodyPr/>
          <a:lstStyle/>
          <a:p>
            <a:endParaRPr lang="en-US"/>
          </a:p>
        </p:txBody>
      </p:sp>
      <p:sp>
        <p:nvSpPr>
          <p:cNvPr id="4" name="Content Placeholder 3">
            <a:extLst>
              <a:ext uri="{FF2B5EF4-FFF2-40B4-BE49-F238E27FC236}">
                <a16:creationId xmlns:a16="http://schemas.microsoft.com/office/drawing/2014/main" id="{8C99B27D-C4AF-E74A-9F21-E0F621FBFADC}"/>
              </a:ext>
            </a:extLst>
          </p:cNvPr>
          <p:cNvSpPr>
            <a:spLocks noGrp="1"/>
          </p:cNvSpPr>
          <p:nvPr>
            <p:ph idx="1"/>
          </p:nvPr>
        </p:nvSpPr>
        <p:spPr/>
        <p:txBody>
          <a:bodyPr>
            <a:normAutofit/>
          </a:bodyPr>
          <a:lstStyle/>
          <a:p>
            <a:pPr marL="0" indent="0">
              <a:buNone/>
            </a:pPr>
            <a:r>
              <a:rPr lang="en-US" dirty="0"/>
              <a:t>A key element of </a:t>
            </a:r>
            <a:r>
              <a:rPr lang="en-US" i="1" dirty="0"/>
              <a:t>promotion dossiers </a:t>
            </a:r>
            <a:r>
              <a:rPr lang="en-US" dirty="0"/>
              <a:t>is </a:t>
            </a:r>
            <a:r>
              <a:rPr lang="en-US" i="1" dirty="0"/>
              <a:t>evidence of student learning</a:t>
            </a:r>
          </a:p>
          <a:p>
            <a:pPr marL="400050" lvl="1" indent="0">
              <a:buNone/>
            </a:pPr>
            <a:r>
              <a:rPr lang="en-US" b="1" dirty="0"/>
              <a:t>For promotion:  </a:t>
            </a:r>
            <a:r>
              <a:rPr lang="en-US" dirty="0"/>
              <a:t>“Evidence that courses taught contribute to the overall student learning outcomes specified by the unit and evidence that students have met or exceeded course or curricular learning objectives should be provided.” </a:t>
            </a:r>
            <a:r>
              <a:rPr lang="en-US" dirty="0">
                <a:hlinkClick r:id="rId2"/>
              </a:rPr>
              <a:t>IUPUI guidelines </a:t>
            </a:r>
            <a:r>
              <a:rPr lang="en-US" dirty="0"/>
              <a:t>p. 43</a:t>
            </a:r>
          </a:p>
          <a:p>
            <a:pPr marL="0" indent="0">
              <a:buNone/>
            </a:pPr>
            <a:r>
              <a:rPr lang="en-US" dirty="0"/>
              <a:t>A key element of </a:t>
            </a:r>
            <a:r>
              <a:rPr lang="en-US" i="1" dirty="0"/>
              <a:t>accreditation requirements </a:t>
            </a:r>
            <a:r>
              <a:rPr lang="en-US" dirty="0"/>
              <a:t>is </a:t>
            </a:r>
            <a:r>
              <a:rPr lang="en-US" i="1" dirty="0"/>
              <a:t>evidence of student learning.</a:t>
            </a:r>
          </a:p>
          <a:p>
            <a:pPr marL="400050" lvl="1" indent="0">
              <a:buNone/>
            </a:pPr>
            <a:r>
              <a:rPr lang="en-US" i="1" dirty="0"/>
              <a:t>“</a:t>
            </a:r>
            <a:r>
              <a:rPr lang="en-US" sz="1400" dirty="0"/>
              <a:t>Require institutions or programs to establish and make public their expectations for achievement of academic quality and indicators of student success, </a:t>
            </a:r>
            <a:r>
              <a:rPr lang="en-US" sz="1400" dirty="0">
                <a:highlight>
                  <a:srgbClr val="FFFF00"/>
                </a:highlight>
              </a:rPr>
              <a:t>to implement processes to determine whether students and graduates meet the stated expectations </a:t>
            </a:r>
            <a:r>
              <a:rPr lang="en-US" sz="1400" dirty="0"/>
              <a:t>and to make public, in aggregate form, evidence of student success.” Standards for Accrediting Organizations, </a:t>
            </a:r>
            <a:r>
              <a:rPr lang="en-US" sz="1400" dirty="0">
                <a:hlinkClick r:id="rId3"/>
              </a:rPr>
              <a:t>Council on Higher Education Accreditation</a:t>
            </a:r>
            <a:endParaRPr lang="en-US" sz="1400" dirty="0"/>
          </a:p>
          <a:p>
            <a:pPr marL="0" indent="0">
              <a:buNone/>
            </a:pPr>
            <a:r>
              <a:rPr lang="en-US" sz="1600" dirty="0">
                <a:solidFill>
                  <a:srgbClr val="C00000"/>
                </a:solidFill>
              </a:rPr>
              <a:t>THEREFORE:</a:t>
            </a:r>
            <a:r>
              <a:rPr lang="en-US" sz="1600" dirty="0"/>
              <a:t>  Take advantage of your unit’s assessment reporting.  Check unit PRAC reports.  </a:t>
            </a:r>
          </a:p>
        </p:txBody>
      </p:sp>
    </p:spTree>
    <p:extLst>
      <p:ext uri="{BB962C8B-B14F-4D97-AF65-F5344CB8AC3E}">
        <p14:creationId xmlns:p14="http://schemas.microsoft.com/office/powerpoint/2010/main" val="26521381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06693" y="3416048"/>
            <a:ext cx="8637307" cy="1217736"/>
          </a:xfrm>
        </p:spPr>
        <p:txBody>
          <a:bodyPr/>
          <a:lstStyle/>
          <a:p>
            <a:r>
              <a:rPr lang="en-US" dirty="0">
                <a:latin typeface="BentonSans Regular"/>
              </a:rPr>
              <a:t>Defining Excellence in Teaching</a:t>
            </a:r>
          </a:p>
        </p:txBody>
      </p:sp>
    </p:spTree>
    <p:extLst>
      <p:ext uri="{BB962C8B-B14F-4D97-AF65-F5344CB8AC3E}">
        <p14:creationId xmlns:p14="http://schemas.microsoft.com/office/powerpoint/2010/main" val="37399713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p:txBody>
          <a:bodyPr>
            <a:noAutofit/>
          </a:bodyPr>
          <a:lstStyle/>
          <a:p>
            <a:r>
              <a:rPr lang="en-US" sz="4000" dirty="0">
                <a:solidFill>
                  <a:srgbClr val="404041"/>
                </a:solidFill>
                <a:latin typeface="BentonSans Regular" panose="02000504020000020004" pitchFamily="2" charset="0"/>
              </a:rPr>
              <a:t>Excellence in Teaching</a:t>
            </a:r>
          </a:p>
        </p:txBody>
      </p:sp>
      <p:sp>
        <p:nvSpPr>
          <p:cNvPr id="8" name="Content Placeholder 2"/>
          <p:cNvSpPr>
            <a:spLocks noGrp="1"/>
          </p:cNvSpPr>
          <p:nvPr>
            <p:ph idx="1"/>
          </p:nvPr>
        </p:nvSpPr>
        <p:spPr>
          <a:noFill/>
        </p:spPr>
        <p:txBody>
          <a:bodyPr>
            <a:normAutofit fontScale="47500" lnSpcReduction="20000"/>
          </a:bodyPr>
          <a:lstStyle/>
          <a:p>
            <a:pPr marL="342900" indent="-342900">
              <a:lnSpc>
                <a:spcPct val="120000"/>
              </a:lnSpc>
              <a:spcAft>
                <a:spcPts val="1200"/>
              </a:spcAft>
              <a:buFont typeface="Arial" panose="020B0604020202020204" pitchFamily="34" charset="0"/>
              <a:buChar char="•"/>
            </a:pPr>
            <a:r>
              <a:rPr lang="en-US" altLang="en-US" sz="6000" dirty="0">
                <a:latin typeface="BentonSans Regular" panose="02000504020000020004" pitchFamily="2" charset="0"/>
              </a:rPr>
              <a:t>Sophisticated teaching philosophy - reflective, innovative, evolved over time</a:t>
            </a:r>
          </a:p>
          <a:p>
            <a:pPr lvl="1">
              <a:lnSpc>
                <a:spcPct val="120000"/>
              </a:lnSpc>
              <a:spcAft>
                <a:spcPts val="1200"/>
              </a:spcAft>
              <a:buFont typeface="Arial" panose="020B0604020202020204" pitchFamily="34" charset="0"/>
              <a:buChar char="•"/>
            </a:pPr>
            <a:r>
              <a:rPr lang="en-US" altLang="en-US" sz="4500" dirty="0">
                <a:latin typeface="BentonSans Regular" panose="02000504020000020004" pitchFamily="2" charset="0"/>
              </a:rPr>
              <a:t>Discussion of approach, methodology, goals and their achievement</a:t>
            </a:r>
          </a:p>
          <a:p>
            <a:pPr lvl="1">
              <a:lnSpc>
                <a:spcPct val="120000"/>
              </a:lnSpc>
              <a:spcAft>
                <a:spcPts val="1200"/>
              </a:spcAft>
              <a:buFont typeface="Arial" panose="020B0604020202020204" pitchFamily="34" charset="0"/>
              <a:buChar char="•"/>
            </a:pPr>
            <a:r>
              <a:rPr lang="en-US" altLang="en-US" sz="4500" dirty="0">
                <a:latin typeface="BentonSans Regular" panose="02000504020000020004" pitchFamily="2" charset="0"/>
              </a:rPr>
              <a:t>Teaching innovation, curricular development, incorporation of new technology </a:t>
            </a:r>
          </a:p>
          <a:p>
            <a:pPr marL="457200" lvl="1" indent="0">
              <a:lnSpc>
                <a:spcPct val="120000"/>
              </a:lnSpc>
              <a:spcAft>
                <a:spcPts val="1200"/>
              </a:spcAft>
              <a:buNone/>
            </a:pPr>
            <a:endParaRPr lang="en-US" altLang="en-US" sz="6000" dirty="0">
              <a:latin typeface="BentonSans Regular" panose="02000504020000020004" pitchFamily="2" charset="0"/>
            </a:endParaRPr>
          </a:p>
          <a:p>
            <a:pPr marL="0" indent="0" algn="ctr">
              <a:lnSpc>
                <a:spcPct val="120000"/>
              </a:lnSpc>
              <a:spcAft>
                <a:spcPts val="1200"/>
              </a:spcAft>
              <a:buNone/>
            </a:pPr>
            <a:r>
              <a:rPr lang="en-US" altLang="en-US" sz="7600" dirty="0">
                <a:solidFill>
                  <a:srgbClr val="770D29"/>
                </a:solidFill>
                <a:latin typeface="BentonSans Regular" panose="02000504020000020004" pitchFamily="2" charset="0"/>
              </a:rPr>
              <a:t>More on documenting this in a bit.</a:t>
            </a:r>
          </a:p>
          <a:p>
            <a:endParaRPr lang="en-US" sz="2800" dirty="0"/>
          </a:p>
          <a:p>
            <a:endParaRPr lang="en-US" sz="2800" dirty="0">
              <a:latin typeface="BentonSans Black Italic"/>
              <a:cs typeface="BentonSans Black Italic"/>
            </a:endParaRPr>
          </a:p>
        </p:txBody>
      </p:sp>
      <p:sp>
        <p:nvSpPr>
          <p:cNvPr id="9" name="TextBox 8"/>
          <p:cNvSpPr txBox="1"/>
          <p:nvPr/>
        </p:nvSpPr>
        <p:spPr>
          <a:xfrm>
            <a:off x="6185647" y="0"/>
            <a:ext cx="2850777" cy="646331"/>
          </a:xfrm>
          <a:prstGeom prst="rect">
            <a:avLst/>
          </a:prstGeom>
          <a:ln>
            <a:solidFill>
              <a:srgbClr val="770D29"/>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dirty="0">
                <a:latin typeface="BentonSans Regular" panose="02000504020000020004"/>
              </a:rPr>
              <a:t>From:  </a:t>
            </a:r>
            <a:r>
              <a:rPr lang="en-US" b="1" dirty="0">
                <a:latin typeface="BentonSans Regular" panose="02000504020000020004"/>
              </a:rPr>
              <a:t>IUPUI Promotion and Tenure Guidelines</a:t>
            </a:r>
          </a:p>
        </p:txBody>
      </p:sp>
    </p:spTree>
    <p:extLst>
      <p:ext uri="{BB962C8B-B14F-4D97-AF65-F5344CB8AC3E}">
        <p14:creationId xmlns:p14="http://schemas.microsoft.com/office/powerpoint/2010/main" val="9947284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p:txBody>
          <a:bodyPr>
            <a:noAutofit/>
          </a:bodyPr>
          <a:lstStyle/>
          <a:p>
            <a:r>
              <a:rPr lang="en-US" sz="4000" dirty="0">
                <a:solidFill>
                  <a:srgbClr val="404041"/>
                </a:solidFill>
                <a:latin typeface="BentonSans Regular" panose="02000504020000020004" pitchFamily="2" charset="0"/>
              </a:rPr>
              <a:t>Excellence in Teaching</a:t>
            </a:r>
          </a:p>
        </p:txBody>
      </p:sp>
      <p:sp>
        <p:nvSpPr>
          <p:cNvPr id="8" name="Content Placeholder 2"/>
          <p:cNvSpPr>
            <a:spLocks noGrp="1"/>
          </p:cNvSpPr>
          <p:nvPr>
            <p:ph idx="1"/>
          </p:nvPr>
        </p:nvSpPr>
        <p:spPr>
          <a:noFill/>
        </p:spPr>
        <p:txBody>
          <a:bodyPr>
            <a:normAutofit fontScale="25000" lnSpcReduction="20000"/>
          </a:bodyPr>
          <a:lstStyle/>
          <a:p>
            <a:pPr marL="342900" indent="-342900">
              <a:lnSpc>
                <a:spcPct val="120000"/>
              </a:lnSpc>
              <a:spcAft>
                <a:spcPts val="1200"/>
              </a:spcAft>
              <a:buFont typeface="Arial" panose="020B0604020202020204" pitchFamily="34" charset="0"/>
              <a:buChar char="•"/>
            </a:pPr>
            <a:r>
              <a:rPr lang="en-US" altLang="en-US" sz="7600" dirty="0">
                <a:latin typeface="BentonSans Regular" panose="02000504020000020004" pitchFamily="2" charset="0"/>
              </a:rPr>
              <a:t>Record of nationally and/or internationally disseminated, peer-reviewed scholarship </a:t>
            </a:r>
          </a:p>
          <a:p>
            <a:pPr marL="342900" indent="-342900">
              <a:lnSpc>
                <a:spcPct val="120000"/>
              </a:lnSpc>
              <a:spcAft>
                <a:spcPts val="1200"/>
              </a:spcAft>
              <a:buFont typeface="Arial" panose="020B0604020202020204" pitchFamily="34" charset="0"/>
              <a:buChar char="•"/>
            </a:pPr>
            <a:r>
              <a:rPr lang="en-US" altLang="en-US" sz="7600" dirty="0">
                <a:latin typeface="BentonSans Regular" panose="02000504020000020004" pitchFamily="2" charset="0"/>
              </a:rPr>
              <a:t>Documented by peer/student evaluation over time</a:t>
            </a:r>
          </a:p>
          <a:p>
            <a:pPr marL="342900" indent="-342900">
              <a:lnSpc>
                <a:spcPct val="120000"/>
              </a:lnSpc>
              <a:spcAft>
                <a:spcPts val="1200"/>
              </a:spcAft>
              <a:buFont typeface="Arial" panose="020B0604020202020204" pitchFamily="34" charset="0"/>
              <a:buChar char="•"/>
            </a:pPr>
            <a:r>
              <a:rPr lang="en-US" altLang="en-US" sz="7600" dirty="0">
                <a:latin typeface="BentonSans Regular" panose="02000504020000020004" pitchFamily="2" charset="0"/>
              </a:rPr>
              <a:t>Information on teaching load</a:t>
            </a:r>
          </a:p>
          <a:p>
            <a:pPr marL="342900" indent="-342900">
              <a:lnSpc>
                <a:spcPct val="120000"/>
              </a:lnSpc>
              <a:spcAft>
                <a:spcPts val="1200"/>
              </a:spcAft>
              <a:buFont typeface="Arial" panose="020B0604020202020204" pitchFamily="34" charset="0"/>
              <a:buChar char="•"/>
            </a:pPr>
            <a:r>
              <a:rPr lang="en-US" altLang="en-US" sz="7600" dirty="0">
                <a:latin typeface="BentonSans Regular" panose="02000504020000020004" pitchFamily="2" charset="0"/>
              </a:rPr>
              <a:t>Evidence of impact on student performance and learning outcomes</a:t>
            </a:r>
          </a:p>
          <a:p>
            <a:pPr marL="342900" indent="-342900">
              <a:lnSpc>
                <a:spcPct val="120000"/>
              </a:lnSpc>
              <a:spcAft>
                <a:spcPts val="1200"/>
              </a:spcAft>
              <a:buFont typeface="Arial" panose="020B0604020202020204" pitchFamily="34" charset="0"/>
              <a:buChar char="•"/>
            </a:pPr>
            <a:r>
              <a:rPr lang="en-US" altLang="en-US" sz="7600" dirty="0">
                <a:latin typeface="BentonSans Regular" panose="02000504020000020004" pitchFamily="2" charset="0"/>
              </a:rPr>
              <a:t>Teaching awards or significant funding for teaching projects</a:t>
            </a:r>
          </a:p>
          <a:p>
            <a:pPr marL="0" indent="0" algn="ctr">
              <a:lnSpc>
                <a:spcPct val="120000"/>
              </a:lnSpc>
              <a:spcAft>
                <a:spcPts val="1200"/>
              </a:spcAft>
              <a:buNone/>
            </a:pPr>
            <a:r>
              <a:rPr lang="en-US" altLang="en-US" sz="7600" dirty="0">
                <a:solidFill>
                  <a:srgbClr val="770D29"/>
                </a:solidFill>
                <a:latin typeface="BentonSans Regular" panose="02000504020000020004" pitchFamily="2" charset="0"/>
              </a:rPr>
              <a:t>More on documenting this in a bit.</a:t>
            </a:r>
            <a:endParaRPr lang="en-US" sz="2800" dirty="0"/>
          </a:p>
        </p:txBody>
      </p:sp>
      <p:sp>
        <p:nvSpPr>
          <p:cNvPr id="9" name="TextBox 8"/>
          <p:cNvSpPr txBox="1"/>
          <p:nvPr/>
        </p:nvSpPr>
        <p:spPr>
          <a:xfrm>
            <a:off x="6185647" y="0"/>
            <a:ext cx="2850777" cy="646331"/>
          </a:xfrm>
          <a:prstGeom prst="rect">
            <a:avLst/>
          </a:prstGeom>
          <a:ln>
            <a:solidFill>
              <a:srgbClr val="770D29"/>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dirty="0">
                <a:latin typeface="BentonSans Regular" panose="02000504020000020004"/>
              </a:rPr>
              <a:t>From:  </a:t>
            </a:r>
            <a:r>
              <a:rPr lang="en-US" b="1" dirty="0">
                <a:latin typeface="BentonSans Regular" panose="02000504020000020004"/>
              </a:rPr>
              <a:t>IUPUI Promotion and Tenure Guidelines</a:t>
            </a:r>
          </a:p>
        </p:txBody>
      </p:sp>
    </p:spTree>
    <p:extLst>
      <p:ext uri="{BB962C8B-B14F-4D97-AF65-F5344CB8AC3E}">
        <p14:creationId xmlns:p14="http://schemas.microsoft.com/office/powerpoint/2010/main" val="3706539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B9A3A8-F4F2-DF69-4E23-8A4342A6E024}"/>
              </a:ext>
            </a:extLst>
          </p:cNvPr>
          <p:cNvSpPr>
            <a:spLocks noGrp="1"/>
          </p:cNvSpPr>
          <p:nvPr>
            <p:ph type="title"/>
          </p:nvPr>
        </p:nvSpPr>
        <p:spPr>
          <a:xfrm>
            <a:off x="502904" y="3688697"/>
            <a:ext cx="7942596" cy="1485992"/>
          </a:xfrm>
        </p:spPr>
        <p:txBody>
          <a:bodyPr anchor="ctr">
            <a:normAutofit/>
          </a:bodyPr>
          <a:lstStyle/>
          <a:p>
            <a:r>
              <a:rPr lang="en-US" dirty="0"/>
              <a:t>View Previous Workshops</a:t>
            </a:r>
          </a:p>
        </p:txBody>
      </p:sp>
      <p:sp>
        <p:nvSpPr>
          <p:cNvPr id="8" name="Text Placeholder 2">
            <a:extLst>
              <a:ext uri="{FF2B5EF4-FFF2-40B4-BE49-F238E27FC236}">
                <a16:creationId xmlns:a16="http://schemas.microsoft.com/office/drawing/2014/main" id="{C097B7DE-24F9-BA37-E1C5-A6CE4A4CB431}"/>
              </a:ext>
            </a:extLst>
          </p:cNvPr>
          <p:cNvSpPr>
            <a:spLocks noGrp="1"/>
          </p:cNvSpPr>
          <p:nvPr>
            <p:ph type="body" sz="quarter" idx="10"/>
          </p:nvPr>
        </p:nvSpPr>
        <p:spPr>
          <a:xfrm>
            <a:off x="530694" y="6279762"/>
            <a:ext cx="7734222" cy="370205"/>
          </a:xfrm>
        </p:spPr>
        <p:txBody>
          <a:bodyPr/>
          <a:lstStyle/>
          <a:p>
            <a:endParaRPr lang="en-US"/>
          </a:p>
        </p:txBody>
      </p:sp>
      <p:sp>
        <p:nvSpPr>
          <p:cNvPr id="3" name="Content Placeholder 2">
            <a:extLst>
              <a:ext uri="{FF2B5EF4-FFF2-40B4-BE49-F238E27FC236}">
                <a16:creationId xmlns:a16="http://schemas.microsoft.com/office/drawing/2014/main" id="{FA35826D-D888-733F-967B-A379AD856FC0}"/>
              </a:ext>
            </a:extLst>
          </p:cNvPr>
          <p:cNvSpPr>
            <a:spLocks noGrp="1"/>
          </p:cNvSpPr>
          <p:nvPr>
            <p:ph type="body" sz="quarter" idx="11"/>
          </p:nvPr>
        </p:nvSpPr>
        <p:spPr>
          <a:xfrm>
            <a:off x="530694" y="3301283"/>
            <a:ext cx="7914806" cy="336549"/>
          </a:xfrm>
        </p:spPr>
        <p:txBody>
          <a:bodyPr anchor="ctr">
            <a:normAutofit/>
          </a:bodyPr>
          <a:lstStyle/>
          <a:p>
            <a:pPr marL="0" indent="0">
              <a:lnSpc>
                <a:spcPct val="90000"/>
              </a:lnSpc>
              <a:buNone/>
            </a:pPr>
            <a:r>
              <a:rPr lang="en-US" sz="1700">
                <a:hlinkClick r:id="rId2"/>
              </a:rPr>
              <a:t>https://academicaffairs.iupui.edu/Faculty-Affairs/promotiontenure/workshops/</a:t>
            </a:r>
            <a:r>
              <a:rPr lang="en-US" sz="1700"/>
              <a:t> </a:t>
            </a:r>
          </a:p>
        </p:txBody>
      </p:sp>
    </p:spTree>
    <p:extLst>
      <p:ext uri="{BB962C8B-B14F-4D97-AF65-F5344CB8AC3E}">
        <p14:creationId xmlns:p14="http://schemas.microsoft.com/office/powerpoint/2010/main" val="88848896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5"/>
          <p:cNvSpPr txBox="1">
            <a:spLocks/>
          </p:cNvSpPr>
          <p:nvPr/>
        </p:nvSpPr>
        <p:spPr>
          <a:xfrm>
            <a:off x="530027" y="318772"/>
            <a:ext cx="8394165" cy="575750"/>
          </a:xfrm>
          <a:prstGeom prst="rect">
            <a:avLst/>
          </a:prstGeom>
        </p:spPr>
        <p:txBody>
          <a:bodyPr/>
          <a:lstStyle>
            <a:lvl1pPr algn="l" defTabSz="457200" rtl="0" eaLnBrk="1" latinLnBrk="0" hangingPunct="1">
              <a:spcBef>
                <a:spcPct val="0"/>
              </a:spcBef>
              <a:buNone/>
              <a:defRPr sz="3200" b="1" i="0" kern="100" spc="0">
                <a:solidFill>
                  <a:schemeClr val="tx1"/>
                </a:solidFill>
                <a:latin typeface="Arial"/>
                <a:ea typeface="+mj-ea"/>
                <a:cs typeface="Arial"/>
              </a:defRPr>
            </a:lvl1pPr>
          </a:lstStyle>
          <a:p>
            <a:r>
              <a:rPr lang="en-US" sz="3600" dirty="0">
                <a:solidFill>
                  <a:srgbClr val="404041"/>
                </a:solidFill>
                <a:latin typeface="BentonSans Regular" panose="02000504020000020004" pitchFamily="2" charset="0"/>
              </a:rPr>
              <a:t>Suggested Standards of Evaluation</a:t>
            </a:r>
          </a:p>
        </p:txBody>
      </p:sp>
      <p:graphicFrame>
        <p:nvGraphicFramePr>
          <p:cNvPr id="6" name="Content Placeholder 6"/>
          <p:cNvGraphicFramePr>
            <a:graphicFrameLocks/>
          </p:cNvGraphicFramePr>
          <p:nvPr>
            <p:extLst>
              <p:ext uri="{D42A27DB-BD31-4B8C-83A1-F6EECF244321}">
                <p14:modId xmlns:p14="http://schemas.microsoft.com/office/powerpoint/2010/main" val="443546551"/>
              </p:ext>
            </p:extLst>
          </p:nvPr>
        </p:nvGraphicFramePr>
        <p:xfrm>
          <a:off x="530027" y="989223"/>
          <a:ext cx="8394165" cy="5447931"/>
        </p:xfrm>
        <a:graphic>
          <a:graphicData uri="http://schemas.openxmlformats.org/drawingml/2006/table">
            <a:tbl>
              <a:tblPr firstRow="1" bandRow="1">
                <a:tableStyleId>{85BE263C-DBD7-4A20-BB59-AAB30ACAA65A}</a:tableStyleId>
              </a:tblPr>
              <a:tblGrid>
                <a:gridCol w="2136055">
                  <a:extLst>
                    <a:ext uri="{9D8B030D-6E8A-4147-A177-3AD203B41FA5}">
                      <a16:colId xmlns:a16="http://schemas.microsoft.com/office/drawing/2014/main" val="20000"/>
                    </a:ext>
                  </a:extLst>
                </a:gridCol>
                <a:gridCol w="6258110">
                  <a:extLst>
                    <a:ext uri="{9D8B030D-6E8A-4147-A177-3AD203B41FA5}">
                      <a16:colId xmlns:a16="http://schemas.microsoft.com/office/drawing/2014/main" val="798847034"/>
                    </a:ext>
                  </a:extLst>
                </a:gridCol>
              </a:tblGrid>
              <a:tr h="365261">
                <a:tc>
                  <a:txBody>
                    <a:bodyPr/>
                    <a:lstStyle/>
                    <a:p>
                      <a:r>
                        <a:rPr lang="en-US" dirty="0">
                          <a:latin typeface="BentonSans Regular" panose="02000504020000020004"/>
                        </a:rPr>
                        <a:t>Category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70D29"/>
                    </a:solidFill>
                  </a:tcPr>
                </a:tc>
                <a:tc>
                  <a:txBody>
                    <a:bodyPr/>
                    <a:lstStyle/>
                    <a:p>
                      <a:r>
                        <a:rPr lang="en-US">
                          <a:latin typeface="BentonSans Regular" panose="02000504020000020004"/>
                        </a:rPr>
                        <a:t>Excellence</a:t>
                      </a:r>
                      <a:endParaRPr lang="en-US" dirty="0">
                        <a:latin typeface="BentonSans Regular" panose="02000504020000020004"/>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70D29"/>
                    </a:solidFill>
                  </a:tcPr>
                </a:tc>
                <a:extLst>
                  <a:ext uri="{0D108BD9-81ED-4DB2-BD59-A6C34878D82A}">
                    <a16:rowId xmlns:a16="http://schemas.microsoft.com/office/drawing/2014/main" val="10000"/>
                  </a:ext>
                </a:extLst>
              </a:tr>
              <a:tr h="1065346">
                <a:tc>
                  <a:txBody>
                    <a:bodyPr/>
                    <a:lstStyle/>
                    <a:p>
                      <a:r>
                        <a:rPr lang="en-US" sz="1800" b="1" dirty="0">
                          <a:solidFill>
                            <a:srgbClr val="770D29"/>
                          </a:solidFill>
                          <a:latin typeface="BentonSans Regular" panose="02000504020000020004"/>
                        </a:rPr>
                        <a:t>Instruction </a:t>
                      </a:r>
                    </a:p>
                    <a:p>
                      <a:r>
                        <a:rPr lang="en-US" sz="1800" b="1" i="1" dirty="0">
                          <a:solidFill>
                            <a:srgbClr val="770D29"/>
                          </a:solidFill>
                          <a:latin typeface="BentonSans Regular" panose="02000504020000020004"/>
                        </a:rPr>
                        <a:t>REQUIRED FOR ALL</a:t>
                      </a:r>
                      <a:endParaRPr lang="en-US" sz="1800" b="1" dirty="0">
                        <a:solidFill>
                          <a:srgbClr val="770D29"/>
                        </a:solidFill>
                        <a:latin typeface="BentonSans Regular" panose="02000504020000020004"/>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67C78">
                        <a:alpha val="20000"/>
                      </a:srgbClr>
                    </a:solidFill>
                  </a:tcPr>
                </a:tc>
                <a:tc>
                  <a:txBody>
                    <a:bodyPr/>
                    <a:lstStyle/>
                    <a:p>
                      <a:r>
                        <a:rPr lang="en-US" sz="1600" dirty="0">
                          <a:latin typeface="BentonSans Regular" panose="02000504020000020004"/>
                        </a:rPr>
                        <a:t>Documentation of extraordinarily successful teaching and learning outcomes; the case for teaching excellence is grounded in a sophisticated teaching philosophy; evidence of innovative and reflective teaching practice. </a:t>
                      </a:r>
                      <a:endParaRPr lang="en-US" sz="1800" b="1" dirty="0">
                        <a:solidFill>
                          <a:srgbClr val="770D29"/>
                        </a:solidFill>
                        <a:latin typeface="BentonSans Regular" panose="02000504020000020004"/>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67C78">
                        <a:alpha val="20000"/>
                      </a:srgbClr>
                    </a:solidFill>
                  </a:tcPr>
                </a:tc>
                <a:extLst>
                  <a:ext uri="{0D108BD9-81ED-4DB2-BD59-A6C34878D82A}">
                    <a16:rowId xmlns:a16="http://schemas.microsoft.com/office/drawing/2014/main" val="10001"/>
                  </a:ext>
                </a:extLst>
              </a:tr>
              <a:tr h="418731">
                <a:tc gridSpan="2">
                  <a:txBody>
                    <a:bodyPr/>
                    <a:lstStyle/>
                    <a:p>
                      <a:r>
                        <a:rPr lang="en-US" sz="1800" b="1" i="1" dirty="0">
                          <a:solidFill>
                            <a:srgbClr val="770D29"/>
                          </a:solidFill>
                          <a:latin typeface="BentonSans Regular" panose="02000504020000020004"/>
                        </a:rPr>
                        <a:t>SOME OF THE FOLLOWING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2035947072"/>
                  </a:ext>
                </a:extLst>
              </a:tr>
              <a:tr h="1308854">
                <a:tc>
                  <a:txBody>
                    <a:bodyPr/>
                    <a:lstStyle/>
                    <a:p>
                      <a:r>
                        <a:rPr lang="en-US" sz="1800" b="1" dirty="0">
                          <a:solidFill>
                            <a:srgbClr val="770D29"/>
                          </a:solidFill>
                          <a:latin typeface="BentonSans Regular" panose="02000504020000020004"/>
                        </a:rPr>
                        <a:t>Course or Curricular </a:t>
                      </a:r>
                    </a:p>
                    <a:p>
                      <a:r>
                        <a:rPr lang="en-US" sz="1800" b="1" dirty="0">
                          <a:solidFill>
                            <a:srgbClr val="770D29"/>
                          </a:solidFill>
                          <a:latin typeface="BentonSans Regular" panose="02000504020000020004"/>
                        </a:rPr>
                        <a:t>Development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a:latin typeface="BentonSans Regular" panose="02000504020000020004"/>
                        </a:rPr>
                        <a:t>In addition to producing effective course and curricular products, shows evidence of having disseminated ideas within the profession or generally through publication, presentation or other means. Evidence that the work has been adopted by others (locally and nationally) indicates excellence.</a:t>
                      </a:r>
                      <a:endParaRPr lang="en-US" sz="1800" b="1" dirty="0">
                        <a:solidFill>
                          <a:srgbClr val="770D29"/>
                        </a:solidFill>
                        <a:latin typeface="BentonSans Regular" panose="02000504020000020004"/>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2282885">
                <a:tc>
                  <a:txBody>
                    <a:bodyPr/>
                    <a:lstStyle/>
                    <a:p>
                      <a:r>
                        <a:rPr lang="en-US" sz="1800" b="1" dirty="0">
                          <a:solidFill>
                            <a:srgbClr val="770D29"/>
                          </a:solidFill>
                          <a:latin typeface="BentonSans Regular" panose="02000504020000020004"/>
                        </a:rPr>
                        <a:t>Mentoring</a:t>
                      </a:r>
                      <a:r>
                        <a:rPr lang="en-US" sz="1800" b="1" baseline="0" dirty="0">
                          <a:solidFill>
                            <a:srgbClr val="770D29"/>
                          </a:solidFill>
                          <a:latin typeface="BentonSans Regular" panose="02000504020000020004"/>
                        </a:rPr>
                        <a:t> and Advising</a:t>
                      </a:r>
                      <a:endParaRPr lang="en-US" sz="1800" b="1" dirty="0">
                        <a:solidFill>
                          <a:srgbClr val="770D29"/>
                        </a:solidFill>
                        <a:latin typeface="BentonSans Regular" panose="02000504020000020004"/>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67D78">
                        <a:alpha val="20000"/>
                      </a:srgbClr>
                    </a:solidFill>
                  </a:tcPr>
                </a:tc>
                <a:tc>
                  <a:txBody>
                    <a:bodyPr/>
                    <a:lstStyle/>
                    <a:p>
                      <a:r>
                        <a:rPr lang="en-US" sz="1600" dirty="0">
                          <a:latin typeface="BentonSans Regular" panose="02000504020000020004"/>
                        </a:rPr>
                        <a:t>Mentoring and advising characterized by scholarly approach; high accomplishments of students mentored or advised consistently linked to influence of mentor. Scholarly and reflective approach to mentoring and advising documented;</a:t>
                      </a:r>
                      <a:r>
                        <a:rPr lang="en-US" sz="1600" baseline="0" dirty="0">
                          <a:latin typeface="BentonSans Regular" panose="02000504020000020004"/>
                        </a:rPr>
                        <a:t> d</a:t>
                      </a:r>
                      <a:r>
                        <a:rPr lang="en-US" sz="1600" dirty="0">
                          <a:latin typeface="BentonSans Regular" panose="02000504020000020004"/>
                        </a:rPr>
                        <a:t>emonstrated impact on accomplishments of mentored and advised students. External peer review clearly demonstrates the attributes of scholarly work associated with mentoring or advising, including peer refereed presentations and publications and national recognition of the quality of work.</a:t>
                      </a:r>
                      <a:endParaRPr lang="en-US" sz="1800" b="1" dirty="0">
                        <a:solidFill>
                          <a:srgbClr val="770D29"/>
                        </a:solidFill>
                        <a:latin typeface="BentonSans Regular" panose="02000504020000020004"/>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67D78">
                        <a:alpha val="20000"/>
                      </a:srgbClr>
                    </a:solidFill>
                  </a:tcPr>
                </a:tc>
                <a:extLst>
                  <a:ext uri="{0D108BD9-81ED-4DB2-BD59-A6C34878D82A}">
                    <a16:rowId xmlns:a16="http://schemas.microsoft.com/office/drawing/2014/main" val="10003"/>
                  </a:ext>
                </a:extLst>
              </a:tr>
            </a:tbl>
          </a:graphicData>
        </a:graphic>
      </p:graphicFrame>
      <p:sp>
        <p:nvSpPr>
          <p:cNvPr id="2" name="TextBox 1"/>
          <p:cNvSpPr txBox="1"/>
          <p:nvPr/>
        </p:nvSpPr>
        <p:spPr>
          <a:xfrm>
            <a:off x="219808" y="5149004"/>
            <a:ext cx="2280492" cy="923330"/>
          </a:xfrm>
          <a:prstGeom prst="rect">
            <a:avLst/>
          </a:prstGeom>
          <a:ln>
            <a:solidFill>
              <a:srgbClr val="770D29"/>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dirty="0"/>
              <a:t>From:  </a:t>
            </a:r>
            <a:r>
              <a:rPr lang="en-US" b="1" dirty="0"/>
              <a:t>IUPUI Promotion and Tenure Guidelines</a:t>
            </a:r>
          </a:p>
        </p:txBody>
      </p:sp>
    </p:spTree>
    <p:extLst>
      <p:ext uri="{BB962C8B-B14F-4D97-AF65-F5344CB8AC3E}">
        <p14:creationId xmlns:p14="http://schemas.microsoft.com/office/powerpoint/2010/main" val="376754913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5"/>
          <p:cNvSpPr txBox="1">
            <a:spLocks/>
          </p:cNvSpPr>
          <p:nvPr/>
        </p:nvSpPr>
        <p:spPr>
          <a:xfrm>
            <a:off x="459689" y="598856"/>
            <a:ext cx="9264603" cy="638906"/>
          </a:xfrm>
          <a:prstGeom prst="rect">
            <a:avLst/>
          </a:prstGeom>
        </p:spPr>
        <p:txBody>
          <a:bodyPr/>
          <a:lstStyle>
            <a:lvl1pPr algn="l" defTabSz="457200" rtl="0" eaLnBrk="1" latinLnBrk="0" hangingPunct="1">
              <a:spcBef>
                <a:spcPct val="0"/>
              </a:spcBef>
              <a:buNone/>
              <a:defRPr sz="3200" b="1" i="0" kern="100" spc="0">
                <a:solidFill>
                  <a:schemeClr val="tx1"/>
                </a:solidFill>
                <a:latin typeface="Arial"/>
                <a:ea typeface="+mj-ea"/>
                <a:cs typeface="Arial"/>
              </a:defRPr>
            </a:lvl1pPr>
          </a:lstStyle>
          <a:p>
            <a:r>
              <a:rPr lang="en-US" sz="3600" dirty="0">
                <a:latin typeface="BentonSans Regular" panose="02000504020000020004" pitchFamily="2" charset="0"/>
              </a:rPr>
              <a:t>Suggested Standards of Evaluation</a:t>
            </a:r>
          </a:p>
        </p:txBody>
      </p:sp>
      <p:graphicFrame>
        <p:nvGraphicFramePr>
          <p:cNvPr id="3" name="Content Placeholder 6"/>
          <p:cNvGraphicFramePr>
            <a:graphicFrameLocks/>
          </p:cNvGraphicFramePr>
          <p:nvPr>
            <p:extLst>
              <p:ext uri="{D42A27DB-BD31-4B8C-83A1-F6EECF244321}">
                <p14:modId xmlns:p14="http://schemas.microsoft.com/office/powerpoint/2010/main" val="595587804"/>
              </p:ext>
            </p:extLst>
          </p:nvPr>
        </p:nvGraphicFramePr>
        <p:xfrm>
          <a:off x="539261" y="1472313"/>
          <a:ext cx="8382000" cy="4730367"/>
        </p:xfrm>
        <a:graphic>
          <a:graphicData uri="http://schemas.openxmlformats.org/drawingml/2006/table">
            <a:tbl>
              <a:tblPr firstRow="1" bandRow="1">
                <a:tableStyleId>{85BE263C-DBD7-4A20-BB59-AAB30ACAA65A}</a:tableStyleId>
              </a:tblPr>
              <a:tblGrid>
                <a:gridCol w="2469697">
                  <a:extLst>
                    <a:ext uri="{9D8B030D-6E8A-4147-A177-3AD203B41FA5}">
                      <a16:colId xmlns:a16="http://schemas.microsoft.com/office/drawing/2014/main" val="20000"/>
                    </a:ext>
                  </a:extLst>
                </a:gridCol>
                <a:gridCol w="5912303">
                  <a:extLst>
                    <a:ext uri="{9D8B030D-6E8A-4147-A177-3AD203B41FA5}">
                      <a16:colId xmlns:a16="http://schemas.microsoft.com/office/drawing/2014/main" val="20001"/>
                    </a:ext>
                  </a:extLst>
                </a:gridCol>
              </a:tblGrid>
              <a:tr h="402207">
                <a:tc>
                  <a:txBody>
                    <a:bodyPr/>
                    <a:lstStyle/>
                    <a:p>
                      <a:r>
                        <a:rPr lang="en-US" dirty="0">
                          <a:latin typeface="BentonSans Regular" panose="02000504020000020004"/>
                        </a:rPr>
                        <a:t>Category</a:t>
                      </a:r>
                    </a:p>
                  </a:txBody>
                  <a:tcPr marL="88174" marR="8817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70D29"/>
                    </a:solidFill>
                  </a:tcPr>
                </a:tc>
                <a:tc>
                  <a:txBody>
                    <a:bodyPr/>
                    <a:lstStyle/>
                    <a:p>
                      <a:r>
                        <a:rPr lang="en-US" dirty="0">
                          <a:latin typeface="BentonSans Regular" panose="02000504020000020004"/>
                        </a:rPr>
                        <a:t>Excellence</a:t>
                      </a:r>
                    </a:p>
                  </a:txBody>
                  <a:tcPr marL="88174" marR="8817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70D29"/>
                    </a:solidFill>
                  </a:tcPr>
                </a:tc>
                <a:extLst>
                  <a:ext uri="{0D108BD9-81ED-4DB2-BD59-A6C34878D82A}">
                    <a16:rowId xmlns:a16="http://schemas.microsoft.com/office/drawing/2014/main" val="10000"/>
                  </a:ext>
                </a:extLst>
              </a:tr>
              <a:tr h="1024802">
                <a:tc>
                  <a:txBody>
                    <a:bodyPr/>
                    <a:lstStyle/>
                    <a:p>
                      <a:r>
                        <a:rPr lang="en-US" sz="1800" b="1" dirty="0">
                          <a:solidFill>
                            <a:srgbClr val="770D29"/>
                          </a:solidFill>
                          <a:latin typeface="BentonSans Regular" panose="02000504020000020004"/>
                        </a:rPr>
                        <a:t>Scholarly Activities</a:t>
                      </a:r>
                    </a:p>
                    <a:p>
                      <a:r>
                        <a:rPr lang="en-US" sz="1800" b="1" dirty="0">
                          <a:solidFill>
                            <a:srgbClr val="770D29"/>
                          </a:solidFill>
                          <a:latin typeface="BentonSans Regular" panose="02000504020000020004"/>
                        </a:rPr>
                        <a:t>Including Awards</a:t>
                      </a:r>
                    </a:p>
                  </a:txBody>
                  <a:tcPr marL="88174" marR="8817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DA7A4">
                        <a:alpha val="20000"/>
                      </a:srgbClr>
                    </a:solidFill>
                  </a:tcPr>
                </a:tc>
                <a:tc>
                  <a:txBody>
                    <a:bodyPr/>
                    <a:lstStyle/>
                    <a:p>
                      <a:r>
                        <a:rPr lang="en-US" sz="1600" dirty="0">
                          <a:latin typeface="BentonSans Regular" panose="02000504020000020004"/>
                        </a:rPr>
                        <a:t>Documentation of a program of scholarly work that has contributed to knowledge and improved the work of others through appropriate dissemination channels. Positive departmental evaluations on the stature of the published work (e.g., journals). Peer review supporting the quality of the publications, presentations or other dissemination methods. National or international teaching awards or significant funding for teaching projects. Some level of national peer-reviewed dissemination of scholarship is required to document excellence for clinical and tenure track faculty. </a:t>
                      </a:r>
                      <a:endParaRPr lang="en-US" sz="1500" dirty="0">
                        <a:latin typeface="BentonSans Regular" panose="02000504020000020004"/>
                      </a:endParaRPr>
                    </a:p>
                  </a:txBody>
                  <a:tcPr marL="88174" marR="8817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DA7A4">
                        <a:alpha val="20000"/>
                      </a:srgbClr>
                    </a:solidFill>
                  </a:tcPr>
                </a:tc>
                <a:extLst>
                  <a:ext uri="{0D108BD9-81ED-4DB2-BD59-A6C34878D82A}">
                    <a16:rowId xmlns:a16="http://schemas.microsoft.com/office/drawing/2014/main" val="10001"/>
                  </a:ext>
                </a:extLst>
              </a:tr>
              <a:tr h="793395">
                <a:tc>
                  <a:txBody>
                    <a:bodyPr/>
                    <a:lstStyle/>
                    <a:p>
                      <a:r>
                        <a:rPr lang="en-US" sz="1800" b="1" dirty="0">
                          <a:solidFill>
                            <a:srgbClr val="770D29"/>
                          </a:solidFill>
                          <a:latin typeface="BentonSans Regular" panose="02000504020000020004"/>
                        </a:rPr>
                        <a:t>Professional</a:t>
                      </a:r>
                      <a:r>
                        <a:rPr lang="en-US" sz="1800" b="1" baseline="0" dirty="0">
                          <a:solidFill>
                            <a:srgbClr val="770D29"/>
                          </a:solidFill>
                          <a:latin typeface="BentonSans Regular" panose="02000504020000020004"/>
                        </a:rPr>
                        <a:t> </a:t>
                      </a:r>
                      <a:r>
                        <a:rPr lang="en-US" sz="1800" b="1" dirty="0">
                          <a:solidFill>
                            <a:srgbClr val="770D29"/>
                          </a:solidFill>
                          <a:latin typeface="BentonSans Regular" panose="02000504020000020004"/>
                        </a:rPr>
                        <a:t>Development Efforts in Teaching</a:t>
                      </a:r>
                    </a:p>
                  </a:txBody>
                  <a:tcPr marL="88174" marR="8817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a:latin typeface="BentonSans Regular" panose="02000504020000020004"/>
                        </a:rPr>
                        <a:t>Extensive record of participation in experimentation, reflection, pursuit of conceptual and practical knowledge of teaching and learning. Membership in communities of practice on the campus, national, or international level. Participation in dissemination of good practice. Peer review of efforts and impact of candidate’s work in this area.</a:t>
                      </a:r>
                      <a:endParaRPr lang="en-US" sz="1500" dirty="0">
                        <a:latin typeface="BentonSans Regular" panose="02000504020000020004"/>
                      </a:endParaRPr>
                    </a:p>
                  </a:txBody>
                  <a:tcPr marL="88174" marR="8817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272838322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21306" y="1040050"/>
            <a:ext cx="8004391" cy="638906"/>
          </a:xfrm>
        </p:spPr>
        <p:txBody>
          <a:bodyPr/>
          <a:lstStyle/>
          <a:p>
            <a:r>
              <a:rPr lang="en-US" dirty="0">
                <a:latin typeface="BentonSans Regular" panose="02000504020000020004"/>
              </a:rPr>
              <a:t>Development and achievement</a:t>
            </a:r>
          </a:p>
        </p:txBody>
      </p:sp>
      <p:sp>
        <p:nvSpPr>
          <p:cNvPr id="3" name="Content Placeholder 2"/>
          <p:cNvSpPr>
            <a:spLocks noGrp="1"/>
          </p:cNvSpPr>
          <p:nvPr>
            <p:ph idx="1"/>
          </p:nvPr>
        </p:nvSpPr>
        <p:spPr>
          <a:xfrm>
            <a:off x="393319" y="1651001"/>
            <a:ext cx="8015594" cy="4119802"/>
          </a:xfrm>
        </p:spPr>
        <p:txBody>
          <a:bodyPr/>
          <a:lstStyle/>
          <a:p>
            <a:pPr marL="0" indent="0">
              <a:buNone/>
            </a:pPr>
            <a:r>
              <a:rPr lang="en-US" i="1" dirty="0">
                <a:latin typeface="BentonSans Regular" panose="02000504020000020004"/>
              </a:rPr>
              <a:t>Especially for </a:t>
            </a:r>
            <a:r>
              <a:rPr lang="en-US" b="1" i="1" dirty="0">
                <a:latin typeface="BentonSans Regular" panose="02000504020000020004"/>
              </a:rPr>
              <a:t>teaching </a:t>
            </a:r>
            <a:r>
              <a:rPr lang="en-US" i="1" dirty="0">
                <a:latin typeface="BentonSans Regular" panose="02000504020000020004"/>
              </a:rPr>
              <a:t>excellence, you should demonstrate not only static achievements, but describe your </a:t>
            </a:r>
            <a:r>
              <a:rPr lang="en-US" i="1" dirty="0">
                <a:solidFill>
                  <a:srgbClr val="C00000"/>
                </a:solidFill>
                <a:latin typeface="BentonSans Regular" panose="02000504020000020004"/>
              </a:rPr>
              <a:t>continuing improvement.</a:t>
            </a:r>
            <a:endParaRPr lang="en-US" dirty="0">
              <a:solidFill>
                <a:srgbClr val="C00000"/>
              </a:solidFill>
              <a:latin typeface="BentonSans Regular" panose="02000504020000020004"/>
            </a:endParaRPr>
          </a:p>
        </p:txBody>
      </p:sp>
      <p:sp>
        <p:nvSpPr>
          <p:cNvPr id="4" name="Text Placeholder 3"/>
          <p:cNvSpPr>
            <a:spLocks noGrp="1"/>
          </p:cNvSpPr>
          <p:nvPr>
            <p:ph type="body" sz="quarter" idx="10"/>
          </p:nvPr>
        </p:nvSpPr>
        <p:spPr/>
        <p:txBody>
          <a:bodyPr/>
          <a:lstStyle/>
          <a:p>
            <a:endParaRPr lang="en-US"/>
          </a:p>
        </p:txBody>
      </p:sp>
      <p:graphicFrame>
        <p:nvGraphicFramePr>
          <p:cNvPr id="5" name="Table 4"/>
          <p:cNvGraphicFramePr>
            <a:graphicFrameLocks noGrp="1"/>
          </p:cNvGraphicFramePr>
          <p:nvPr>
            <p:extLst>
              <p:ext uri="{D42A27DB-BD31-4B8C-83A1-F6EECF244321}">
                <p14:modId xmlns:p14="http://schemas.microsoft.com/office/powerpoint/2010/main" val="41273213"/>
              </p:ext>
            </p:extLst>
          </p:nvPr>
        </p:nvGraphicFramePr>
        <p:xfrm>
          <a:off x="393319" y="2537010"/>
          <a:ext cx="8523615" cy="3435612"/>
        </p:xfrm>
        <a:graphic>
          <a:graphicData uri="http://schemas.openxmlformats.org/drawingml/2006/table">
            <a:tbl>
              <a:tblPr firstRow="1" bandRow="1">
                <a:tableStyleId>{21E4AEA4-8DFA-4A89-87EB-49C32662AFE0}</a:tableStyleId>
              </a:tblPr>
              <a:tblGrid>
                <a:gridCol w="2841205">
                  <a:extLst>
                    <a:ext uri="{9D8B030D-6E8A-4147-A177-3AD203B41FA5}">
                      <a16:colId xmlns:a16="http://schemas.microsoft.com/office/drawing/2014/main" val="3029836189"/>
                    </a:ext>
                  </a:extLst>
                </a:gridCol>
                <a:gridCol w="2841205">
                  <a:extLst>
                    <a:ext uri="{9D8B030D-6E8A-4147-A177-3AD203B41FA5}">
                      <a16:colId xmlns:a16="http://schemas.microsoft.com/office/drawing/2014/main" val="191918922"/>
                    </a:ext>
                  </a:extLst>
                </a:gridCol>
                <a:gridCol w="2841205">
                  <a:extLst>
                    <a:ext uri="{9D8B030D-6E8A-4147-A177-3AD203B41FA5}">
                      <a16:colId xmlns:a16="http://schemas.microsoft.com/office/drawing/2014/main" val="2975957917"/>
                    </a:ext>
                  </a:extLst>
                </a:gridCol>
              </a:tblGrid>
              <a:tr h="384474">
                <a:tc>
                  <a:txBody>
                    <a:bodyPr/>
                    <a:lstStyle/>
                    <a:p>
                      <a:r>
                        <a:rPr lang="en-US" dirty="0"/>
                        <a:t>Early</a:t>
                      </a:r>
                      <a:endParaRPr lang="en-US" dirty="0">
                        <a:latin typeface="BentonSans Regular" panose="02000504020000020004"/>
                      </a:endParaRPr>
                    </a:p>
                  </a:txBody>
                  <a:tcPr>
                    <a:solidFill>
                      <a:srgbClr val="770D29"/>
                    </a:solidFill>
                  </a:tcPr>
                </a:tc>
                <a:tc>
                  <a:txBody>
                    <a:bodyPr/>
                    <a:lstStyle/>
                    <a:p>
                      <a:r>
                        <a:rPr lang="en-US" dirty="0"/>
                        <a:t>Mid</a:t>
                      </a:r>
                      <a:endParaRPr lang="en-US" dirty="0">
                        <a:latin typeface="BentonSans Regular" panose="02000504020000020004"/>
                      </a:endParaRPr>
                    </a:p>
                  </a:txBody>
                  <a:tcPr>
                    <a:solidFill>
                      <a:srgbClr val="770D29"/>
                    </a:solidFill>
                  </a:tcPr>
                </a:tc>
                <a:tc>
                  <a:txBody>
                    <a:bodyPr/>
                    <a:lstStyle/>
                    <a:p>
                      <a:r>
                        <a:rPr lang="en-US"/>
                        <a:t>Final</a:t>
                      </a:r>
                      <a:endParaRPr lang="en-US" dirty="0">
                        <a:latin typeface="BentonSans Regular" panose="02000504020000020004"/>
                      </a:endParaRPr>
                    </a:p>
                  </a:txBody>
                  <a:tcPr>
                    <a:solidFill>
                      <a:srgbClr val="770D29"/>
                    </a:solidFill>
                  </a:tcPr>
                </a:tc>
                <a:extLst>
                  <a:ext uri="{0D108BD9-81ED-4DB2-BD59-A6C34878D82A}">
                    <a16:rowId xmlns:a16="http://schemas.microsoft.com/office/drawing/2014/main" val="840402307"/>
                  </a:ext>
                </a:extLst>
              </a:tr>
              <a:tr h="948018">
                <a:tc>
                  <a:txBody>
                    <a:bodyPr/>
                    <a:lstStyle/>
                    <a:p>
                      <a:r>
                        <a:rPr lang="en-US" dirty="0"/>
                        <a:t>Attend workshop</a:t>
                      </a:r>
                      <a:endParaRPr lang="en-US" dirty="0">
                        <a:latin typeface="BentonSans Regular" panose="02000504020000020004"/>
                      </a:endParaRPr>
                    </a:p>
                  </a:txBody>
                  <a:tcPr>
                    <a:solidFill>
                      <a:srgbClr val="ADA7A4"/>
                    </a:solidFill>
                  </a:tcPr>
                </a:tc>
                <a:tc>
                  <a:txBody>
                    <a:bodyPr/>
                    <a:lstStyle/>
                    <a:p>
                      <a:r>
                        <a:rPr lang="en-US" dirty="0"/>
                        <a:t>CTL review of applying workshop</a:t>
                      </a:r>
                      <a:r>
                        <a:rPr lang="en-US" baseline="0" dirty="0"/>
                        <a:t> ideas</a:t>
                      </a:r>
                      <a:endParaRPr lang="en-US" dirty="0">
                        <a:latin typeface="BentonSans Regular" panose="02000504020000020004"/>
                      </a:endParaRPr>
                    </a:p>
                  </a:txBody>
                  <a:tcPr>
                    <a:solidFill>
                      <a:srgbClr val="ADA7A4"/>
                    </a:solidFill>
                  </a:tcPr>
                </a:tc>
                <a:tc>
                  <a:txBody>
                    <a:bodyPr/>
                    <a:lstStyle/>
                    <a:p>
                      <a:r>
                        <a:rPr lang="en-US" dirty="0"/>
                        <a:t>Presenting at a workshop/conference</a:t>
                      </a:r>
                      <a:endParaRPr lang="en-US" dirty="0">
                        <a:latin typeface="BentonSans Regular" panose="02000504020000020004"/>
                      </a:endParaRPr>
                    </a:p>
                  </a:txBody>
                  <a:tcPr>
                    <a:solidFill>
                      <a:srgbClr val="ADA7A4"/>
                    </a:solidFill>
                  </a:tcPr>
                </a:tc>
                <a:extLst>
                  <a:ext uri="{0D108BD9-81ED-4DB2-BD59-A6C34878D82A}">
                    <a16:rowId xmlns:a16="http://schemas.microsoft.com/office/drawing/2014/main" val="3942982943"/>
                  </a:ext>
                </a:extLst>
              </a:tr>
              <a:tr h="384474">
                <a:tc>
                  <a:txBody>
                    <a:bodyPr/>
                    <a:lstStyle/>
                    <a:p>
                      <a:r>
                        <a:rPr lang="en-US" dirty="0"/>
                        <a:t>Create syllabus</a:t>
                      </a:r>
                      <a:endParaRPr lang="en-US" dirty="0">
                        <a:latin typeface="BentonSans Regular" panose="02000504020000020004"/>
                      </a:endParaRPr>
                    </a:p>
                  </a:txBody>
                  <a:tcPr>
                    <a:solidFill>
                      <a:srgbClr val="ADA7A4">
                        <a:alpha val="20000"/>
                      </a:srgbClr>
                    </a:solidFill>
                  </a:tcPr>
                </a:tc>
                <a:tc>
                  <a:txBody>
                    <a:bodyPr/>
                    <a:lstStyle/>
                    <a:p>
                      <a:r>
                        <a:rPr lang="en-US" dirty="0"/>
                        <a:t>Peer review and student evaluation </a:t>
                      </a:r>
                      <a:r>
                        <a:rPr lang="en-US" dirty="0">
                          <a:sym typeface="Wingdings" panose="05000000000000000000" pitchFamily="2" charset="2"/>
                        </a:rPr>
                        <a:t> design changes</a:t>
                      </a:r>
                      <a:endParaRPr lang="en-US" dirty="0">
                        <a:latin typeface="BentonSans Regular" panose="02000504020000020004"/>
                      </a:endParaRPr>
                    </a:p>
                  </a:txBody>
                  <a:tcPr>
                    <a:solidFill>
                      <a:srgbClr val="ADA7A4">
                        <a:alpha val="20000"/>
                      </a:srgbClr>
                    </a:solidFill>
                  </a:tcPr>
                </a:tc>
                <a:tc>
                  <a:txBody>
                    <a:bodyPr/>
                    <a:lstStyle/>
                    <a:p>
                      <a:r>
                        <a:rPr lang="en-US" dirty="0"/>
                        <a:t>Evidence of student learning achievement</a:t>
                      </a:r>
                      <a:endParaRPr lang="en-US" dirty="0">
                        <a:latin typeface="BentonSans Regular" panose="02000504020000020004"/>
                      </a:endParaRPr>
                    </a:p>
                  </a:txBody>
                  <a:tcPr>
                    <a:solidFill>
                      <a:srgbClr val="ADA7A4">
                        <a:alpha val="20000"/>
                      </a:srgbClr>
                    </a:solidFill>
                  </a:tcPr>
                </a:tc>
                <a:extLst>
                  <a:ext uri="{0D108BD9-81ED-4DB2-BD59-A6C34878D82A}">
                    <a16:rowId xmlns:a16="http://schemas.microsoft.com/office/drawing/2014/main" val="3662951697"/>
                  </a:ext>
                </a:extLst>
              </a:tr>
              <a:tr h="384474">
                <a:tc>
                  <a:txBody>
                    <a:bodyPr/>
                    <a:lstStyle/>
                    <a:p>
                      <a:r>
                        <a:rPr lang="en-US" dirty="0"/>
                        <a:t>Initial teaching philosophy</a:t>
                      </a:r>
                      <a:endParaRPr lang="en-US" dirty="0">
                        <a:latin typeface="BentonSans Regular" panose="02000504020000020004"/>
                      </a:endParaRPr>
                    </a:p>
                  </a:txBody>
                  <a:tcPr>
                    <a:solidFill>
                      <a:srgbClr val="ADA7A4"/>
                    </a:solidFill>
                  </a:tcPr>
                </a:tc>
                <a:tc>
                  <a:txBody>
                    <a:bodyPr/>
                    <a:lstStyle/>
                    <a:p>
                      <a:r>
                        <a:rPr lang="en-US" dirty="0"/>
                        <a:t>Reflection on teaching experiences</a:t>
                      </a:r>
                      <a:endParaRPr lang="en-US" dirty="0">
                        <a:latin typeface="BentonSans Regular" panose="02000504020000020004"/>
                      </a:endParaRPr>
                    </a:p>
                  </a:txBody>
                  <a:tcPr>
                    <a:solidFill>
                      <a:srgbClr val="ADA7A4"/>
                    </a:solidFill>
                  </a:tcPr>
                </a:tc>
                <a:tc>
                  <a:txBody>
                    <a:bodyPr/>
                    <a:lstStyle/>
                    <a:p>
                      <a:r>
                        <a:rPr lang="en-US" dirty="0"/>
                        <a:t>Teaching philosophy that addresses your growth and has plans for the future</a:t>
                      </a:r>
                      <a:endParaRPr lang="en-US" dirty="0">
                        <a:latin typeface="BentonSans Regular" panose="02000504020000020004"/>
                      </a:endParaRPr>
                    </a:p>
                  </a:txBody>
                  <a:tcPr>
                    <a:solidFill>
                      <a:srgbClr val="ADA7A4"/>
                    </a:solidFill>
                  </a:tcPr>
                </a:tc>
                <a:extLst>
                  <a:ext uri="{0D108BD9-81ED-4DB2-BD59-A6C34878D82A}">
                    <a16:rowId xmlns:a16="http://schemas.microsoft.com/office/drawing/2014/main" val="1675999294"/>
                  </a:ext>
                </a:extLst>
              </a:tr>
            </a:tbl>
          </a:graphicData>
        </a:graphic>
      </p:graphicFrame>
    </p:spTree>
    <p:extLst>
      <p:ext uri="{BB962C8B-B14F-4D97-AF65-F5344CB8AC3E}">
        <p14:creationId xmlns:p14="http://schemas.microsoft.com/office/powerpoint/2010/main" val="280351804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Autofit/>
          </a:bodyPr>
          <a:lstStyle/>
          <a:p>
            <a:r>
              <a:rPr lang="en-US" sz="4000" dirty="0">
                <a:latin typeface="BentonSans Regular" panose="02000504020000020004"/>
              </a:rPr>
              <a:t>Peer-reviewed dissemination</a:t>
            </a:r>
          </a:p>
        </p:txBody>
      </p:sp>
      <p:sp>
        <p:nvSpPr>
          <p:cNvPr id="3" name="Content Placeholder 2"/>
          <p:cNvSpPr>
            <a:spLocks noGrp="1"/>
          </p:cNvSpPr>
          <p:nvPr>
            <p:ph idx="1"/>
          </p:nvPr>
        </p:nvSpPr>
        <p:spPr/>
        <p:txBody>
          <a:bodyPr/>
          <a:lstStyle/>
          <a:p>
            <a:pPr marL="0" indent="0">
              <a:buNone/>
            </a:pPr>
            <a:r>
              <a:rPr lang="en-US" dirty="0">
                <a:latin typeface="BentonSans Regular" panose="02000504020000020004"/>
                <a:sym typeface="Wingdings" panose="05000000000000000000" pitchFamily="2" charset="2"/>
              </a:rPr>
              <a:t>Campus requires that </a:t>
            </a:r>
            <a:r>
              <a:rPr lang="en-US" b="1" dirty="0">
                <a:latin typeface="BentonSans Regular" panose="02000504020000020004"/>
                <a:sym typeface="Wingdings" panose="05000000000000000000" pitchFamily="2" charset="2"/>
              </a:rPr>
              <a:t>clinical faculty seeking any level of promotion </a:t>
            </a:r>
            <a:r>
              <a:rPr lang="en-US" dirty="0">
                <a:latin typeface="BentonSans Regular" panose="02000504020000020004"/>
                <a:sym typeface="Wingdings" panose="05000000000000000000" pitchFamily="2" charset="2"/>
              </a:rPr>
              <a:t>have peer-reviewed dissemination. </a:t>
            </a:r>
          </a:p>
          <a:p>
            <a:pPr marL="0" indent="0">
              <a:buNone/>
            </a:pPr>
            <a:r>
              <a:rPr lang="en-US" dirty="0">
                <a:latin typeface="BentonSans Regular" panose="02000504020000020004"/>
                <a:sym typeface="Wingdings" panose="05000000000000000000" pitchFamily="2" charset="2"/>
              </a:rPr>
              <a:t>Dissemination:  shared with an audience outside of your department/daily work</a:t>
            </a:r>
          </a:p>
          <a:p>
            <a:pPr marL="0" indent="0">
              <a:buNone/>
            </a:pPr>
            <a:r>
              <a:rPr lang="en-US" dirty="0">
                <a:latin typeface="BentonSans Regular" panose="02000504020000020004"/>
                <a:sym typeface="Wingdings" panose="05000000000000000000" pitchFamily="2" charset="2"/>
              </a:rPr>
              <a:t>Peer-reviewed:  someone besides YOU decides it is worth-while!</a:t>
            </a:r>
          </a:p>
          <a:p>
            <a:pPr marL="400050" lvl="1" indent="0">
              <a:buNone/>
            </a:pPr>
            <a:r>
              <a:rPr lang="en-US" dirty="0">
                <a:latin typeface="BentonSans Regular" panose="02000504020000020004"/>
                <a:sym typeface="Wingdings" panose="05000000000000000000" pitchFamily="2" charset="2"/>
              </a:rPr>
              <a:t>(note slide above:  “peer” does not necessarily have to be academic.  It can be professional.  Journals are almost always reviewed by academics; conferences are often managed by professionals.)</a:t>
            </a:r>
          </a:p>
        </p:txBody>
      </p:sp>
      <p:sp>
        <p:nvSpPr>
          <p:cNvPr id="4" name="Text Placeholder 3"/>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342198871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18825" y="573799"/>
            <a:ext cx="8015594" cy="1077202"/>
          </a:xfrm>
        </p:spPr>
        <p:txBody>
          <a:bodyPr>
            <a:noAutofit/>
          </a:bodyPr>
          <a:lstStyle/>
          <a:p>
            <a:r>
              <a:rPr lang="en-US" sz="4000" dirty="0">
                <a:latin typeface="BentonSans Regular"/>
              </a:rPr>
              <a:t>Potential scholarship OF teaching venues</a:t>
            </a:r>
          </a:p>
        </p:txBody>
      </p:sp>
      <p:sp>
        <p:nvSpPr>
          <p:cNvPr id="3" name="Text Placeholder 2"/>
          <p:cNvSpPr>
            <a:spLocks noGrp="1"/>
          </p:cNvSpPr>
          <p:nvPr>
            <p:ph type="body" sz="quarter" idx="10"/>
          </p:nvPr>
        </p:nvSpPr>
        <p:spPr/>
        <p:txBody>
          <a:bodyPr/>
          <a:lstStyle/>
          <a:p>
            <a:endParaRPr lang="en-US"/>
          </a:p>
        </p:txBody>
      </p:sp>
      <p:sp>
        <p:nvSpPr>
          <p:cNvPr id="4" name="Content Placeholder 3"/>
          <p:cNvSpPr>
            <a:spLocks noGrp="1"/>
          </p:cNvSpPr>
          <p:nvPr>
            <p:ph idx="1"/>
          </p:nvPr>
        </p:nvSpPr>
        <p:spPr/>
        <p:txBody>
          <a:bodyPr/>
          <a:lstStyle/>
          <a:p>
            <a:pPr marL="285750" indent="-285750">
              <a:buFont typeface="Arial" panose="020B0604020202020204" pitchFamily="34" charset="0"/>
              <a:buChar char="•"/>
            </a:pPr>
            <a:r>
              <a:rPr lang="en-US" dirty="0">
                <a:latin typeface="BentonSans Regular"/>
              </a:rPr>
              <a:t>IU or IUPUI conferences on teaching </a:t>
            </a:r>
          </a:p>
          <a:p>
            <a:pPr marL="685800" lvl="1">
              <a:buFont typeface="Arial" panose="020B0604020202020204" pitchFamily="34" charset="0"/>
              <a:buChar char="•"/>
            </a:pPr>
            <a:r>
              <a:rPr lang="en-US" dirty="0">
                <a:latin typeface="BentonSans Regular"/>
              </a:rPr>
              <a:t>IU Online conference</a:t>
            </a:r>
          </a:p>
          <a:p>
            <a:pPr marL="685800" lvl="1">
              <a:buFont typeface="Arial" panose="020B0604020202020204" pitchFamily="34" charset="0"/>
              <a:buChar char="•"/>
            </a:pPr>
            <a:r>
              <a:rPr lang="en-US" dirty="0">
                <a:latin typeface="BentonSans Regular"/>
              </a:rPr>
              <a:t>EC Moore Symposium</a:t>
            </a:r>
          </a:p>
          <a:p>
            <a:pPr marL="685800" lvl="1">
              <a:buFont typeface="Arial" panose="020B0604020202020204" pitchFamily="34" charset="0"/>
              <a:buChar char="•"/>
            </a:pPr>
            <a:r>
              <a:rPr lang="en-US" dirty="0">
                <a:latin typeface="BentonSans Regular"/>
              </a:rPr>
              <a:t>Plater Institute on the Future of Learning</a:t>
            </a:r>
          </a:p>
          <a:p>
            <a:pPr marL="685800" lvl="1">
              <a:buFont typeface="Arial" panose="020B0604020202020204" pitchFamily="34" charset="0"/>
              <a:buChar char="•"/>
            </a:pPr>
            <a:r>
              <a:rPr lang="en-US" dirty="0">
                <a:latin typeface="BentonSans Regular"/>
              </a:rPr>
              <a:t>Advancing Teaching and Learning with Technology Symposium</a:t>
            </a:r>
          </a:p>
          <a:p>
            <a:pPr marL="685800" lvl="1">
              <a:buFont typeface="Arial" panose="020B0604020202020204" pitchFamily="34" charset="0"/>
              <a:buChar char="•"/>
            </a:pPr>
            <a:r>
              <a:rPr lang="en-US" dirty="0">
                <a:latin typeface="BentonSans Regular"/>
              </a:rPr>
              <a:t>Scholarly Teaching Symposium</a:t>
            </a:r>
          </a:p>
        </p:txBody>
      </p:sp>
    </p:spTree>
    <p:extLst>
      <p:ext uri="{BB962C8B-B14F-4D97-AF65-F5344CB8AC3E}">
        <p14:creationId xmlns:p14="http://schemas.microsoft.com/office/powerpoint/2010/main" val="229978120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18825" y="573799"/>
            <a:ext cx="8015594" cy="1077202"/>
          </a:xfrm>
        </p:spPr>
        <p:txBody>
          <a:bodyPr>
            <a:noAutofit/>
          </a:bodyPr>
          <a:lstStyle/>
          <a:p>
            <a:r>
              <a:rPr lang="en-US" sz="4000" dirty="0">
                <a:latin typeface="BentonSans Regular"/>
              </a:rPr>
              <a:t>Potential scholarship OF teaching venues</a:t>
            </a:r>
          </a:p>
        </p:txBody>
      </p:sp>
      <p:sp>
        <p:nvSpPr>
          <p:cNvPr id="3" name="Text Placeholder 2"/>
          <p:cNvSpPr>
            <a:spLocks noGrp="1"/>
          </p:cNvSpPr>
          <p:nvPr>
            <p:ph type="body" sz="quarter" idx="10"/>
          </p:nvPr>
        </p:nvSpPr>
        <p:spPr/>
        <p:txBody>
          <a:bodyPr/>
          <a:lstStyle/>
          <a:p>
            <a:endParaRPr lang="en-US"/>
          </a:p>
        </p:txBody>
      </p:sp>
      <p:sp>
        <p:nvSpPr>
          <p:cNvPr id="4" name="Content Placeholder 3"/>
          <p:cNvSpPr>
            <a:spLocks noGrp="1"/>
          </p:cNvSpPr>
          <p:nvPr>
            <p:ph idx="1"/>
          </p:nvPr>
        </p:nvSpPr>
        <p:spPr/>
        <p:txBody>
          <a:bodyPr/>
          <a:lstStyle/>
          <a:p>
            <a:pPr marL="285750" indent="-285750">
              <a:buFont typeface="Arial" panose="020B0604020202020204" pitchFamily="34" charset="0"/>
              <a:buChar char="•"/>
            </a:pPr>
            <a:r>
              <a:rPr lang="en-US" dirty="0">
                <a:latin typeface="BentonSans Regular"/>
              </a:rPr>
              <a:t>National associations devoted to teaching in your field</a:t>
            </a:r>
          </a:p>
          <a:p>
            <a:pPr marL="285750" indent="-285750">
              <a:buFont typeface="Arial" panose="020B0604020202020204" pitchFamily="34" charset="0"/>
              <a:buChar char="•"/>
            </a:pPr>
            <a:r>
              <a:rPr lang="en-US" dirty="0">
                <a:latin typeface="BentonSans Regular"/>
              </a:rPr>
              <a:t>Sites that curate peer-reviewed teaching materials:</a:t>
            </a:r>
          </a:p>
          <a:p>
            <a:pPr marL="685800" lvl="1">
              <a:buFont typeface="Arial" panose="020B0604020202020204" pitchFamily="34" charset="0"/>
              <a:buChar char="•"/>
            </a:pPr>
            <a:r>
              <a:rPr lang="en-US" dirty="0">
                <a:latin typeface="BentonSans Regular"/>
              </a:rPr>
              <a:t>The Repository (IUPUI Forum)</a:t>
            </a:r>
          </a:p>
          <a:p>
            <a:pPr marL="685800" lvl="1">
              <a:buFont typeface="Arial" panose="020B0604020202020204" pitchFamily="34" charset="0"/>
              <a:buChar char="•"/>
            </a:pPr>
            <a:r>
              <a:rPr lang="en-US" dirty="0">
                <a:latin typeface="BentonSans Regular"/>
              </a:rPr>
              <a:t>Quality Matters</a:t>
            </a:r>
          </a:p>
          <a:p>
            <a:pPr marL="685800" lvl="1">
              <a:buFont typeface="Arial" panose="020B0604020202020204" pitchFamily="34" charset="0"/>
              <a:buChar char="•"/>
            </a:pPr>
            <a:r>
              <a:rPr lang="en-US" dirty="0">
                <a:latin typeface="BentonSans Regular"/>
              </a:rPr>
              <a:t>Different disciplines</a:t>
            </a:r>
          </a:p>
          <a:p>
            <a:pPr marL="285750">
              <a:buFont typeface="Arial" panose="020B0604020202020204" pitchFamily="34" charset="0"/>
              <a:buChar char="•"/>
            </a:pPr>
            <a:r>
              <a:rPr lang="en-US" dirty="0">
                <a:latin typeface="BentonSans Regular"/>
              </a:rPr>
              <a:t>The Assessment Institute, sponsored by IUPUI, is a </a:t>
            </a:r>
            <a:r>
              <a:rPr lang="en-US" i="1" dirty="0">
                <a:latin typeface="BentonSans Regular"/>
              </a:rPr>
              <a:t>national </a:t>
            </a:r>
            <a:r>
              <a:rPr lang="en-US" dirty="0">
                <a:latin typeface="BentonSans Regular"/>
              </a:rPr>
              <a:t>venue.  </a:t>
            </a:r>
          </a:p>
          <a:p>
            <a:pPr marL="0" indent="0">
              <a:buNone/>
            </a:pPr>
            <a:r>
              <a:rPr lang="en-US" i="1" dirty="0">
                <a:latin typeface="BentonSans Regular"/>
              </a:rPr>
              <a:t>A </a:t>
            </a:r>
            <a:r>
              <a:rPr lang="en-US" b="1" i="1" dirty="0">
                <a:latin typeface="BentonSans Regular"/>
              </a:rPr>
              <a:t>conference</a:t>
            </a:r>
            <a:r>
              <a:rPr lang="en-US" i="1" dirty="0">
                <a:latin typeface="BentonSans Regular"/>
              </a:rPr>
              <a:t> is peer-reviewed when EITHER you have to apply to take part, OR your paper is peer-reviewed afterwards</a:t>
            </a:r>
          </a:p>
        </p:txBody>
      </p:sp>
    </p:spTree>
    <p:extLst>
      <p:ext uri="{BB962C8B-B14F-4D97-AF65-F5344CB8AC3E}">
        <p14:creationId xmlns:p14="http://schemas.microsoft.com/office/powerpoint/2010/main" val="52981240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18825" y="573799"/>
            <a:ext cx="8015594" cy="1077202"/>
          </a:xfrm>
        </p:spPr>
        <p:txBody>
          <a:bodyPr>
            <a:noAutofit/>
          </a:bodyPr>
          <a:lstStyle/>
          <a:p>
            <a:r>
              <a:rPr lang="en-US" sz="4000" dirty="0">
                <a:latin typeface="BentonSans Regular"/>
              </a:rPr>
              <a:t>Potential scholarship FOR teaching venues</a:t>
            </a:r>
          </a:p>
        </p:txBody>
      </p:sp>
      <p:sp>
        <p:nvSpPr>
          <p:cNvPr id="3" name="Text Placeholder 2"/>
          <p:cNvSpPr>
            <a:spLocks noGrp="1"/>
          </p:cNvSpPr>
          <p:nvPr>
            <p:ph type="body" sz="quarter" idx="10"/>
          </p:nvPr>
        </p:nvSpPr>
        <p:spPr/>
        <p:txBody>
          <a:bodyPr/>
          <a:lstStyle/>
          <a:p>
            <a:endParaRPr lang="en-US"/>
          </a:p>
        </p:txBody>
      </p:sp>
      <p:sp>
        <p:nvSpPr>
          <p:cNvPr id="4" name="Content Placeholder 3"/>
          <p:cNvSpPr>
            <a:spLocks noGrp="1"/>
          </p:cNvSpPr>
          <p:nvPr>
            <p:ph idx="1"/>
          </p:nvPr>
        </p:nvSpPr>
        <p:spPr/>
        <p:txBody>
          <a:bodyPr/>
          <a:lstStyle/>
          <a:p>
            <a:pPr marL="285750" indent="-285750">
              <a:buFont typeface="Arial" panose="020B0604020202020204" pitchFamily="34" charset="0"/>
              <a:buChar char="•"/>
            </a:pPr>
            <a:r>
              <a:rPr lang="en-US" dirty="0">
                <a:latin typeface="BentonSans Regular"/>
              </a:rPr>
              <a:t>State or national associations relevant to your field/professionals</a:t>
            </a:r>
          </a:p>
          <a:p>
            <a:pPr marL="285750" indent="-285750">
              <a:buFont typeface="Arial" panose="020B0604020202020204" pitchFamily="34" charset="0"/>
              <a:buChar char="•"/>
            </a:pPr>
            <a:r>
              <a:rPr lang="en-US" dirty="0">
                <a:latin typeface="BentonSans Regular"/>
              </a:rPr>
              <a:t>Student-research-oriented venues</a:t>
            </a:r>
          </a:p>
          <a:p>
            <a:pPr marL="685800" lvl="1">
              <a:buFont typeface="Arial" panose="020B0604020202020204" pitchFamily="34" charset="0"/>
              <a:buChar char="•"/>
            </a:pPr>
            <a:r>
              <a:rPr lang="en-US" dirty="0">
                <a:latin typeface="BentonSans Regular"/>
              </a:rPr>
              <a:t>Research that you facilitate that builds the skills of students can be characterized as scholarship in support of teaching.</a:t>
            </a:r>
          </a:p>
        </p:txBody>
      </p:sp>
    </p:spTree>
    <p:extLst>
      <p:ext uri="{BB962C8B-B14F-4D97-AF65-F5344CB8AC3E}">
        <p14:creationId xmlns:p14="http://schemas.microsoft.com/office/powerpoint/2010/main" val="408395165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5304" y="619181"/>
            <a:ext cx="6350625" cy="913783"/>
          </a:xfrm>
        </p:spPr>
        <p:txBody>
          <a:bodyPr/>
          <a:lstStyle/>
          <a:p>
            <a:r>
              <a:rPr lang="en-US" dirty="0">
                <a:latin typeface="BentonSans Regular" panose="02000504020000020004"/>
              </a:rPr>
              <a:t>Remember:  </a:t>
            </a:r>
            <a:br>
              <a:rPr lang="en-US" dirty="0">
                <a:latin typeface="BentonSans Regular" panose="02000504020000020004"/>
              </a:rPr>
            </a:br>
            <a:r>
              <a:rPr lang="en-US" dirty="0">
                <a:latin typeface="BentonSans Regular" panose="02000504020000020004"/>
              </a:rPr>
              <a:t>Your case is </a:t>
            </a:r>
            <a:r>
              <a:rPr lang="en-US" dirty="0">
                <a:solidFill>
                  <a:srgbClr val="770D29"/>
                </a:solidFill>
                <a:latin typeface="BentonSans Regular" panose="02000504020000020004"/>
              </a:rPr>
              <a:t>Your Case</a:t>
            </a:r>
          </a:p>
        </p:txBody>
      </p:sp>
      <p:sp>
        <p:nvSpPr>
          <p:cNvPr id="3" name="Content Placeholder 2"/>
          <p:cNvSpPr>
            <a:spLocks noGrp="1"/>
          </p:cNvSpPr>
          <p:nvPr>
            <p:ph idx="1"/>
          </p:nvPr>
        </p:nvSpPr>
        <p:spPr>
          <a:xfrm>
            <a:off x="525305" y="2052044"/>
            <a:ext cx="3535708" cy="4169990"/>
          </a:xfrm>
          <a:solidFill>
            <a:schemeClr val="bg1">
              <a:lumMod val="95000"/>
            </a:schemeClr>
          </a:solidFill>
        </p:spPr>
        <p:txBody>
          <a:bodyPr/>
          <a:lstStyle/>
          <a:p>
            <a:pPr marL="0" indent="0">
              <a:buNone/>
            </a:pPr>
            <a:r>
              <a:rPr lang="en-US" dirty="0">
                <a:latin typeface="BentonSans Regular" panose="02000504020000020004"/>
              </a:rPr>
              <a:t>Instruction</a:t>
            </a:r>
          </a:p>
          <a:p>
            <a:pPr marL="0" indent="0">
              <a:buNone/>
            </a:pPr>
            <a:r>
              <a:rPr lang="en-US" dirty="0">
                <a:latin typeface="BentonSans Regular" panose="02000504020000020004"/>
              </a:rPr>
              <a:t>Curriculum Development</a:t>
            </a:r>
          </a:p>
          <a:p>
            <a:pPr marL="0" indent="0">
              <a:buNone/>
            </a:pPr>
            <a:r>
              <a:rPr lang="en-US" dirty="0">
                <a:latin typeface="BentonSans Regular" panose="02000504020000020004"/>
              </a:rPr>
              <a:t>Mentoring</a:t>
            </a:r>
          </a:p>
          <a:p>
            <a:pPr marL="0" indent="0">
              <a:buNone/>
            </a:pPr>
            <a:r>
              <a:rPr lang="en-US" dirty="0">
                <a:latin typeface="BentonSans Regular" panose="02000504020000020004"/>
              </a:rPr>
              <a:t>Scholarly activities</a:t>
            </a:r>
          </a:p>
          <a:p>
            <a:pPr marL="0" indent="0">
              <a:buNone/>
            </a:pPr>
            <a:r>
              <a:rPr lang="en-US" dirty="0">
                <a:latin typeface="BentonSans Regular" panose="02000504020000020004"/>
              </a:rPr>
              <a:t>Awards</a:t>
            </a:r>
          </a:p>
          <a:p>
            <a:pPr marL="0" indent="0">
              <a:buNone/>
            </a:pPr>
            <a:endParaRPr lang="en-US" dirty="0"/>
          </a:p>
        </p:txBody>
      </p:sp>
      <p:sp>
        <p:nvSpPr>
          <p:cNvPr id="6" name="TextBox 5"/>
          <p:cNvSpPr txBox="1"/>
          <p:nvPr/>
        </p:nvSpPr>
        <p:spPr>
          <a:xfrm>
            <a:off x="5014166" y="1192305"/>
            <a:ext cx="3529199" cy="4801314"/>
          </a:xfrm>
          <a:prstGeom prst="rect">
            <a:avLst/>
          </a:prstGeom>
          <a:noFill/>
        </p:spPr>
        <p:txBody>
          <a:bodyPr wrap="square" rtlCol="0">
            <a:spAutoFit/>
          </a:bodyPr>
          <a:lstStyle/>
          <a:p>
            <a:endParaRPr lang="en-US" dirty="0"/>
          </a:p>
          <a:p>
            <a:endParaRPr lang="en-US" dirty="0"/>
          </a:p>
          <a:p>
            <a:endParaRPr lang="en-US" dirty="0">
              <a:latin typeface="BentonSans Regular" panose="02000504020000020004"/>
            </a:endParaRPr>
          </a:p>
          <a:p>
            <a:r>
              <a:rPr lang="en-US" dirty="0">
                <a:latin typeface="BentonSans Regular" panose="02000504020000020004"/>
              </a:rPr>
              <a:t>Not every case will have the same weight in each area</a:t>
            </a:r>
          </a:p>
          <a:p>
            <a:endParaRPr lang="en-US" dirty="0">
              <a:latin typeface="BentonSans Regular" panose="02000504020000020004"/>
            </a:endParaRPr>
          </a:p>
          <a:p>
            <a:r>
              <a:rPr lang="en-US" dirty="0">
                <a:latin typeface="BentonSans Regular" panose="02000504020000020004"/>
              </a:rPr>
              <a:t>Undergraduate:  </a:t>
            </a:r>
            <a:r>
              <a:rPr lang="en-US" i="1" dirty="0">
                <a:latin typeface="BentonSans Regular" panose="02000504020000020004"/>
              </a:rPr>
              <a:t>probably</a:t>
            </a:r>
            <a:endParaRPr lang="en-US" dirty="0">
              <a:latin typeface="BentonSans Regular" panose="02000504020000020004"/>
            </a:endParaRPr>
          </a:p>
          <a:p>
            <a:r>
              <a:rPr lang="en-US" dirty="0">
                <a:latin typeface="BentonSans Regular" panose="02000504020000020004"/>
              </a:rPr>
              <a:t>	Instruction</a:t>
            </a:r>
          </a:p>
          <a:p>
            <a:r>
              <a:rPr lang="en-US" dirty="0">
                <a:latin typeface="BentonSans Regular" panose="02000504020000020004"/>
              </a:rPr>
              <a:t>	Curriculum development</a:t>
            </a:r>
          </a:p>
          <a:p>
            <a:endParaRPr lang="en-US" dirty="0">
              <a:latin typeface="BentonSans Regular" panose="02000504020000020004"/>
            </a:endParaRPr>
          </a:p>
          <a:p>
            <a:r>
              <a:rPr lang="en-US" dirty="0">
                <a:latin typeface="BentonSans Regular" panose="02000504020000020004"/>
              </a:rPr>
              <a:t>Graduate:  </a:t>
            </a:r>
            <a:r>
              <a:rPr lang="en-US" i="1" dirty="0">
                <a:latin typeface="BentonSans Regular" panose="02000504020000020004"/>
              </a:rPr>
              <a:t>probably</a:t>
            </a:r>
            <a:endParaRPr lang="en-US" dirty="0">
              <a:latin typeface="BentonSans Regular" panose="02000504020000020004"/>
            </a:endParaRPr>
          </a:p>
          <a:p>
            <a:r>
              <a:rPr lang="en-US" dirty="0">
                <a:latin typeface="BentonSans Regular" panose="02000504020000020004"/>
              </a:rPr>
              <a:t>	Mentoring</a:t>
            </a:r>
          </a:p>
          <a:p>
            <a:r>
              <a:rPr lang="en-US" dirty="0">
                <a:latin typeface="BentonSans Regular" panose="02000504020000020004"/>
              </a:rPr>
              <a:t>	Scholarly activities</a:t>
            </a:r>
          </a:p>
          <a:p>
            <a:endParaRPr lang="en-US" dirty="0">
              <a:latin typeface="BentonSans Regular" panose="02000504020000020004"/>
            </a:endParaRPr>
          </a:p>
          <a:p>
            <a:r>
              <a:rPr lang="en-US" dirty="0">
                <a:latin typeface="BentonSans Regular" panose="02000504020000020004"/>
              </a:rPr>
              <a:t>“Awards” are not required, but are included if available.  </a:t>
            </a:r>
          </a:p>
          <a:p>
            <a:r>
              <a:rPr lang="en-US" dirty="0"/>
              <a:t>	</a:t>
            </a:r>
          </a:p>
        </p:txBody>
      </p:sp>
    </p:spTree>
    <p:extLst>
      <p:ext uri="{BB962C8B-B14F-4D97-AF65-F5344CB8AC3E}">
        <p14:creationId xmlns:p14="http://schemas.microsoft.com/office/powerpoint/2010/main" val="1909308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533400" y="838200"/>
            <a:ext cx="8229600" cy="1143000"/>
          </a:xfrm>
          <a:prstGeom prst="rect">
            <a:avLst/>
          </a:prstGeom>
        </p:spPr>
        <p:txBody>
          <a:bodyPr>
            <a:noAutofit/>
          </a:bodyPr>
          <a:lstStyle>
            <a:lvl1pPr algn="l" defTabSz="457200" rtl="0" eaLnBrk="1" latinLnBrk="0" hangingPunct="1">
              <a:spcBef>
                <a:spcPct val="0"/>
              </a:spcBef>
              <a:buNone/>
              <a:defRPr sz="3200" b="1" i="0" kern="100" spc="0">
                <a:solidFill>
                  <a:schemeClr val="tx1"/>
                </a:solidFill>
                <a:latin typeface="Arial"/>
                <a:ea typeface="+mj-ea"/>
                <a:cs typeface="Arial"/>
              </a:defRPr>
            </a:lvl1pPr>
          </a:lstStyle>
          <a:p>
            <a:pPr algn="ctr"/>
            <a:r>
              <a:rPr lang="en-US" sz="4000" b="0" dirty="0">
                <a:latin typeface="BentonSans Regular" panose="02000504020000020004"/>
              </a:rPr>
              <a:t>Be prepared for campus-level</a:t>
            </a:r>
            <a:br>
              <a:rPr lang="en-US" sz="4000" b="0" dirty="0">
                <a:latin typeface="BentonSans Regular" panose="02000504020000020004"/>
              </a:rPr>
            </a:br>
            <a:r>
              <a:rPr lang="en-US" sz="4000" dirty="0">
                <a:latin typeface="BentonSans Regular" panose="02000504020000020004"/>
              </a:rPr>
              <a:t>Begin with school-level</a:t>
            </a:r>
          </a:p>
        </p:txBody>
      </p:sp>
      <p:sp>
        <p:nvSpPr>
          <p:cNvPr id="4" name="TextBox 3"/>
          <p:cNvSpPr txBox="1"/>
          <p:nvPr/>
        </p:nvSpPr>
        <p:spPr>
          <a:xfrm>
            <a:off x="401179" y="2226817"/>
            <a:ext cx="4406348" cy="4247317"/>
          </a:xfrm>
          <a:prstGeom prst="rect">
            <a:avLst/>
          </a:prstGeom>
          <a:noFill/>
        </p:spPr>
        <p:txBody>
          <a:bodyPr wrap="square" rtlCol="0">
            <a:spAutoFit/>
          </a:bodyPr>
          <a:lstStyle/>
          <a:p>
            <a:r>
              <a:rPr lang="en-US" dirty="0">
                <a:latin typeface="BentonSans Regular" panose="02000504020000020004"/>
              </a:rPr>
              <a:t>Each school has its own culture, collection of disciplines, and approaches to documentation.</a:t>
            </a:r>
          </a:p>
          <a:p>
            <a:endParaRPr lang="en-US" dirty="0">
              <a:latin typeface="BentonSans Regular" panose="02000504020000020004"/>
            </a:endParaRPr>
          </a:p>
          <a:p>
            <a:r>
              <a:rPr lang="en-US" dirty="0">
                <a:latin typeface="BentonSans Regular" panose="02000504020000020004"/>
              </a:rPr>
              <a:t>In your school, ask about Trustees Teaching Award criteria.  </a:t>
            </a:r>
          </a:p>
          <a:p>
            <a:r>
              <a:rPr lang="en-US" dirty="0">
                <a:latin typeface="BentonSans Regular" panose="02000504020000020004"/>
              </a:rPr>
              <a:t>On campus, look at </a:t>
            </a:r>
            <a:r>
              <a:rPr lang="en-US" dirty="0">
                <a:latin typeface="BentonSans Regular" panose="02000504020000020004"/>
                <a:hlinkClick r:id="rId3"/>
              </a:rPr>
              <a:t>FACET membership</a:t>
            </a:r>
            <a:r>
              <a:rPr lang="en-US" dirty="0">
                <a:latin typeface="BentonSans Regular" panose="02000504020000020004"/>
              </a:rPr>
              <a:t>.</a:t>
            </a:r>
          </a:p>
          <a:p>
            <a:endParaRPr lang="en-US" dirty="0">
              <a:latin typeface="BentonSans Regular" panose="02000504020000020004"/>
            </a:endParaRPr>
          </a:p>
          <a:p>
            <a:r>
              <a:rPr lang="en-US" dirty="0">
                <a:latin typeface="BentonSans Regular" panose="02000504020000020004"/>
              </a:rPr>
              <a:t>Most people going up for </a:t>
            </a:r>
            <a:r>
              <a:rPr lang="en-US" dirty="0">
                <a:solidFill>
                  <a:srgbClr val="ED174C"/>
                </a:solidFill>
                <a:latin typeface="BentonSans Regular" panose="02000504020000020004"/>
              </a:rPr>
              <a:t>promotion on teaching </a:t>
            </a:r>
            <a:r>
              <a:rPr lang="en-US" dirty="0">
                <a:latin typeface="BentonSans Regular" panose="02000504020000020004"/>
              </a:rPr>
              <a:t>will be in the </a:t>
            </a:r>
            <a:r>
              <a:rPr lang="en-US" b="1" dirty="0">
                <a:latin typeface="BentonSans Regular" panose="02000504020000020004"/>
              </a:rPr>
              <a:t>minority </a:t>
            </a:r>
            <a:r>
              <a:rPr lang="en-US" dirty="0">
                <a:latin typeface="BentonSans Regular" panose="02000504020000020004"/>
              </a:rPr>
              <a:t>within their school, so start early to talk with your department and school people about what makes sense to them.  </a:t>
            </a:r>
          </a:p>
          <a:p>
            <a:endParaRPr lang="en-US" dirty="0"/>
          </a:p>
        </p:txBody>
      </p:sp>
      <p:sp>
        <p:nvSpPr>
          <p:cNvPr id="3" name="TextBox 2">
            <a:extLst>
              <a:ext uri="{FF2B5EF4-FFF2-40B4-BE49-F238E27FC236}">
                <a16:creationId xmlns:a16="http://schemas.microsoft.com/office/drawing/2014/main" id="{86A82C29-C757-1645-9240-CD59BDCBF293}"/>
              </a:ext>
            </a:extLst>
          </p:cNvPr>
          <p:cNvSpPr txBox="1"/>
          <p:nvPr/>
        </p:nvSpPr>
        <p:spPr>
          <a:xfrm>
            <a:off x="5715000" y="2628900"/>
            <a:ext cx="2649682" cy="2462213"/>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r>
              <a:rPr lang="en-US" sz="1400" dirty="0"/>
              <a:t>FACET:  “It typically takes around </a:t>
            </a:r>
            <a:r>
              <a:rPr lang="en-US" sz="1400" dirty="0">
                <a:solidFill>
                  <a:schemeClr val="accent1"/>
                </a:solidFill>
              </a:rPr>
              <a:t>5 years or more </a:t>
            </a:r>
            <a:r>
              <a:rPr lang="en-US" sz="1400" dirty="0"/>
              <a:t>to reach the point that an excellent instructor has established a record of teaching excellence that meets all FACET membership criteria. We recommend that faculty be nominated after 5 years of teaching at an eligible Indiana University campus. </a:t>
            </a:r>
          </a:p>
        </p:txBody>
      </p:sp>
    </p:spTree>
    <p:extLst>
      <p:ext uri="{BB962C8B-B14F-4D97-AF65-F5344CB8AC3E}">
        <p14:creationId xmlns:p14="http://schemas.microsoft.com/office/powerpoint/2010/main" val="281554065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55190" y="498649"/>
            <a:ext cx="7979228" cy="1156392"/>
          </a:xfrm>
        </p:spPr>
        <p:txBody>
          <a:bodyPr>
            <a:normAutofit fontScale="90000"/>
          </a:bodyPr>
          <a:lstStyle/>
          <a:p>
            <a:r>
              <a:rPr lang="en-US" dirty="0">
                <a:latin typeface="BentonSans Regular" panose="02000504020000020004" pitchFamily="2" charset="0"/>
              </a:rPr>
              <a:t>Case distribution </a:t>
            </a:r>
            <a:br>
              <a:rPr lang="en-US" dirty="0">
                <a:latin typeface="BentonSans Regular" panose="02000504020000020004" pitchFamily="2" charset="0"/>
              </a:rPr>
            </a:br>
            <a:r>
              <a:rPr lang="en-US" i="1" dirty="0">
                <a:latin typeface="BentonSans Regular" panose="02000504020000020004" pitchFamily="2" charset="0"/>
              </a:rPr>
              <a:t>what </a:t>
            </a:r>
            <a:r>
              <a:rPr lang="en-US" i="1" dirty="0">
                <a:solidFill>
                  <a:schemeClr val="accent1"/>
                </a:solidFill>
                <a:latin typeface="BentonSans Regular" panose="02000504020000020004" pitchFamily="2" charset="0"/>
              </a:rPr>
              <a:t>campus </a:t>
            </a:r>
            <a:r>
              <a:rPr lang="en-US" i="1" dirty="0">
                <a:latin typeface="BentonSans Regular" panose="02000504020000020004" pitchFamily="2" charset="0"/>
              </a:rPr>
              <a:t>reviewers are used to seeing</a:t>
            </a:r>
            <a:endParaRPr lang="en-US" dirty="0">
              <a:latin typeface="BentonSans Regular" panose="02000504020000020004" pitchFamily="2" charset="0"/>
            </a:endParaRPr>
          </a:p>
        </p:txBody>
      </p:sp>
      <p:sp>
        <p:nvSpPr>
          <p:cNvPr id="4" name="Content Placeholder 3"/>
          <p:cNvSpPr>
            <a:spLocks noGrp="1"/>
          </p:cNvSpPr>
          <p:nvPr>
            <p:ph idx="1"/>
          </p:nvPr>
        </p:nvSpPr>
        <p:spPr>
          <a:xfrm>
            <a:off x="555190" y="1758776"/>
            <a:ext cx="8096268" cy="4600575"/>
          </a:xfrm>
        </p:spPr>
        <p:txBody>
          <a:bodyPr/>
          <a:lstStyle/>
          <a:p>
            <a:pPr marL="0" indent="0">
              <a:spcAft>
                <a:spcPts val="0"/>
              </a:spcAft>
              <a:buNone/>
            </a:pPr>
            <a:r>
              <a:rPr lang="en-US" b="1" dirty="0">
                <a:latin typeface="BentonSans Regular" panose="02000504020000020004" pitchFamily="2" charset="0"/>
              </a:rPr>
              <a:t>All faculty 2022 – 2023 cycle:</a:t>
            </a:r>
            <a:endParaRPr lang="en-US" dirty="0">
              <a:latin typeface="BentonSans Regular" panose="02000504020000020004" pitchFamily="2" charset="0"/>
            </a:endParaRPr>
          </a:p>
          <a:p>
            <a:pPr marL="0" indent="0">
              <a:spcAft>
                <a:spcPts val="0"/>
              </a:spcAft>
              <a:buNone/>
            </a:pPr>
            <a:r>
              <a:rPr lang="en-US" b="1" dirty="0">
                <a:solidFill>
                  <a:srgbClr val="770D29"/>
                </a:solidFill>
                <a:latin typeface="BentonSans Regular" panose="02000504020000020004" pitchFamily="2" charset="0"/>
              </a:rPr>
              <a:t>Tenure track:  6 teaching cases (2 to associate, 4 to full, none IUSM) </a:t>
            </a:r>
          </a:p>
          <a:p>
            <a:pPr marL="0" indent="0">
              <a:spcAft>
                <a:spcPts val="0"/>
              </a:spcAft>
              <a:buNone/>
            </a:pPr>
            <a:r>
              <a:rPr lang="en-US" dirty="0">
                <a:latin typeface="BentonSans Regular" panose="02000504020000020004" pitchFamily="2" charset="0"/>
              </a:rPr>
              <a:t>9 balanced cases (5 to associate, 4 to full, none IUSM)</a:t>
            </a:r>
          </a:p>
          <a:p>
            <a:pPr marL="0" indent="0">
              <a:spcAft>
                <a:spcPts val="0"/>
              </a:spcAft>
              <a:buNone/>
            </a:pPr>
            <a:endParaRPr lang="en-US" dirty="0">
              <a:latin typeface="BentonSans Regular" panose="02000504020000020004" pitchFamily="2" charset="0"/>
            </a:endParaRPr>
          </a:p>
          <a:p>
            <a:pPr marL="0" indent="0">
              <a:spcAft>
                <a:spcPts val="0"/>
              </a:spcAft>
              <a:buNone/>
            </a:pPr>
            <a:r>
              <a:rPr lang="en-US" b="1" dirty="0">
                <a:latin typeface="BentonSans Regular" panose="02000504020000020004" pitchFamily="2" charset="0"/>
              </a:rPr>
              <a:t>All faculty 2023 – 2024 cycle (so far):</a:t>
            </a:r>
            <a:endParaRPr lang="en-US" dirty="0">
              <a:latin typeface="BentonSans Regular" panose="02000504020000020004" pitchFamily="2" charset="0"/>
            </a:endParaRPr>
          </a:p>
          <a:p>
            <a:pPr marL="0" indent="0">
              <a:spcAft>
                <a:spcPts val="0"/>
              </a:spcAft>
              <a:buNone/>
            </a:pPr>
            <a:r>
              <a:rPr lang="en-US" b="1" dirty="0">
                <a:solidFill>
                  <a:srgbClr val="770D29"/>
                </a:solidFill>
                <a:latin typeface="BentonSans Regular" panose="02000504020000020004" pitchFamily="2" charset="0"/>
              </a:rPr>
              <a:t>Tenure track:  1 teaching cases (1 to associate from IUSM) </a:t>
            </a:r>
          </a:p>
          <a:p>
            <a:pPr marL="0" indent="0">
              <a:spcAft>
                <a:spcPts val="0"/>
              </a:spcAft>
              <a:buNone/>
            </a:pPr>
            <a:r>
              <a:rPr lang="en-US" dirty="0">
                <a:latin typeface="BentonSans Regular" panose="02000504020000020004" pitchFamily="2" charset="0"/>
              </a:rPr>
              <a:t>6 balanced cases (3 to associate, 3 to full, none IUSM)</a:t>
            </a:r>
          </a:p>
          <a:p>
            <a:pPr marL="0" indent="0">
              <a:spcAft>
                <a:spcPts val="0"/>
              </a:spcAft>
              <a:buNone/>
            </a:pPr>
            <a:endParaRPr lang="en-US" dirty="0">
              <a:latin typeface="BentonSans Regular" panose="02000504020000020004" pitchFamily="2" charset="0"/>
            </a:endParaRPr>
          </a:p>
          <a:p>
            <a:pPr marL="0" indent="0">
              <a:spcAft>
                <a:spcPts val="0"/>
              </a:spcAft>
              <a:buNone/>
            </a:pPr>
            <a:endParaRPr lang="en-US" dirty="0">
              <a:latin typeface="BentonSans Regular" panose="02000504020000020004" pitchFamily="2" charset="0"/>
            </a:endParaRPr>
          </a:p>
        </p:txBody>
      </p:sp>
      <p:sp>
        <p:nvSpPr>
          <p:cNvPr id="3" name="TextBox 2">
            <a:extLst>
              <a:ext uri="{FF2B5EF4-FFF2-40B4-BE49-F238E27FC236}">
                <a16:creationId xmlns:a16="http://schemas.microsoft.com/office/drawing/2014/main" id="{8B9EF1DB-44EA-114C-B3D2-4756344A97E2}"/>
              </a:ext>
            </a:extLst>
          </p:cNvPr>
          <p:cNvSpPr txBox="1"/>
          <p:nvPr/>
        </p:nvSpPr>
        <p:spPr>
          <a:xfrm>
            <a:off x="5288692" y="4316625"/>
            <a:ext cx="3245726" cy="1200329"/>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r>
              <a:rPr lang="en-US" dirty="0"/>
              <a:t>Since total cases are between 150 and 190, </a:t>
            </a:r>
            <a:r>
              <a:rPr lang="en-US" i="1" dirty="0"/>
              <a:t>teaching </a:t>
            </a:r>
            <a:r>
              <a:rPr lang="en-US" dirty="0"/>
              <a:t>cases are about 10% or less of the total.</a:t>
            </a:r>
          </a:p>
        </p:txBody>
      </p:sp>
    </p:spTree>
    <p:extLst>
      <p:ext uri="{BB962C8B-B14F-4D97-AF65-F5344CB8AC3E}">
        <p14:creationId xmlns:p14="http://schemas.microsoft.com/office/powerpoint/2010/main" val="15624960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Welcome</a:t>
            </a:r>
          </a:p>
        </p:txBody>
      </p:sp>
      <p:sp>
        <p:nvSpPr>
          <p:cNvPr id="3" name="Text Placeholder 2"/>
          <p:cNvSpPr>
            <a:spLocks noGrp="1"/>
          </p:cNvSpPr>
          <p:nvPr>
            <p:ph type="body" sz="quarter" idx="10"/>
          </p:nvPr>
        </p:nvSpPr>
        <p:spPr/>
        <p:txBody>
          <a:bodyPr/>
          <a:lstStyle/>
          <a:p>
            <a:endParaRPr lang="en-US"/>
          </a:p>
        </p:txBody>
      </p:sp>
      <p:sp>
        <p:nvSpPr>
          <p:cNvPr id="4" name="Content Placeholder 3"/>
          <p:cNvSpPr>
            <a:spLocks noGrp="1"/>
          </p:cNvSpPr>
          <p:nvPr>
            <p:ph idx="1"/>
          </p:nvPr>
        </p:nvSpPr>
        <p:spPr/>
        <p:txBody>
          <a:bodyPr>
            <a:normAutofit/>
          </a:bodyPr>
          <a:lstStyle/>
          <a:p>
            <a:pPr marL="0" indent="0">
              <a:buNone/>
            </a:pPr>
            <a:r>
              <a:rPr lang="en-US" sz="2400" dirty="0"/>
              <a:t>Willie Miller</a:t>
            </a:r>
          </a:p>
          <a:p>
            <a:pPr marL="0" indent="0">
              <a:buNone/>
            </a:pPr>
            <a:r>
              <a:rPr lang="en-US" sz="2400" dirty="0"/>
              <a:t>	</a:t>
            </a:r>
            <a:r>
              <a:rPr lang="en-US" sz="2000" dirty="0"/>
              <a:t>Faculty Advancement and Leadership Development Fellow</a:t>
            </a:r>
            <a:endParaRPr lang="en-US" sz="2400" dirty="0"/>
          </a:p>
          <a:p>
            <a:pPr marL="0" indent="0">
              <a:buNone/>
            </a:pPr>
            <a:r>
              <a:rPr lang="en-US" sz="2400" dirty="0"/>
              <a:t>Rachel Applegate</a:t>
            </a:r>
          </a:p>
          <a:p>
            <a:pPr marL="0" indent="0">
              <a:buNone/>
            </a:pPr>
            <a:r>
              <a:rPr lang="en-US" sz="2400" dirty="0"/>
              <a:t>	 </a:t>
            </a:r>
            <a:r>
              <a:rPr lang="en-US" sz="2000" dirty="0"/>
              <a:t>Assistant Vice Chancellor for Faculty Affairs</a:t>
            </a:r>
            <a:endParaRPr kumimoji="0" lang="en-US" sz="2400" b="0" i="0" u="none" strike="noStrike" kern="1200" cap="none" spc="0" normalizeH="0" baseline="0" noProof="0" dirty="0">
              <a:ln>
                <a:noFill/>
              </a:ln>
              <a:solidFill>
                <a:srgbClr val="404041"/>
              </a:solidFill>
              <a:effectLst/>
              <a:uLnTx/>
              <a:uFillTx/>
              <a:latin typeface="BentonSans Regular"/>
              <a:ea typeface="+mn-ea"/>
              <a:cs typeface="Arial"/>
            </a:endParaRPr>
          </a:p>
          <a:p>
            <a:pPr marL="0" indent="0">
              <a:buNone/>
            </a:pPr>
            <a:r>
              <a:rPr lang="en-US" sz="2400" dirty="0"/>
              <a:t>Margie Ferguson</a:t>
            </a:r>
          </a:p>
          <a:p>
            <a:pPr marL="0" indent="0">
              <a:buNone/>
            </a:pPr>
            <a:r>
              <a:rPr lang="en-US" sz="2400" dirty="0"/>
              <a:t>	 </a:t>
            </a:r>
            <a:r>
              <a:rPr lang="en-US" sz="2000" dirty="0"/>
              <a:t>Senior Associate Vice Chancellor for Academic Affairs</a:t>
            </a:r>
          </a:p>
          <a:p>
            <a:pPr marL="0" indent="0">
              <a:buNone/>
            </a:pPr>
            <a:endParaRPr lang="en-US" sz="2400" dirty="0"/>
          </a:p>
        </p:txBody>
      </p:sp>
    </p:spTree>
    <p:extLst>
      <p:ext uri="{BB962C8B-B14F-4D97-AF65-F5344CB8AC3E}">
        <p14:creationId xmlns:p14="http://schemas.microsoft.com/office/powerpoint/2010/main" val="317453455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latin typeface="BentonSans Regular" panose="02000504020000020004" pitchFamily="2" charset="0"/>
              </a:rPr>
              <a:t>Out of NTT cases</a:t>
            </a:r>
          </a:p>
        </p:txBody>
      </p:sp>
      <p:sp>
        <p:nvSpPr>
          <p:cNvPr id="4" name="Content Placeholder 3"/>
          <p:cNvSpPr>
            <a:spLocks noGrp="1"/>
          </p:cNvSpPr>
          <p:nvPr>
            <p:ph idx="1"/>
          </p:nvPr>
        </p:nvSpPr>
        <p:spPr>
          <a:xfrm>
            <a:off x="4637832" y="1949693"/>
            <a:ext cx="3859516" cy="4119802"/>
          </a:xfrm>
        </p:spPr>
        <p:txBody>
          <a:bodyPr>
            <a:normAutofit/>
          </a:bodyPr>
          <a:lstStyle/>
          <a:p>
            <a:pPr marL="0" indent="0">
              <a:spcAft>
                <a:spcPts val="1200"/>
              </a:spcAft>
              <a:buNone/>
            </a:pPr>
            <a:r>
              <a:rPr lang="en-US" u="sng" dirty="0">
                <a:latin typeface="BentonSans Regular" panose="02000504020000020004" pitchFamily="2" charset="0"/>
              </a:rPr>
              <a:t>Clinical:</a:t>
            </a:r>
          </a:p>
          <a:p>
            <a:pPr marL="0" indent="0">
              <a:spcAft>
                <a:spcPts val="1200"/>
              </a:spcAft>
              <a:buNone/>
            </a:pPr>
            <a:r>
              <a:rPr lang="en-US" dirty="0">
                <a:latin typeface="BentonSans Regular" panose="02000504020000020004" pitchFamily="2" charset="0"/>
              </a:rPr>
              <a:t>2022 – 2023:</a:t>
            </a:r>
          </a:p>
          <a:p>
            <a:pPr marL="0" indent="0">
              <a:spcAft>
                <a:spcPts val="1200"/>
              </a:spcAft>
              <a:buNone/>
            </a:pPr>
            <a:r>
              <a:rPr lang="en-US" dirty="0">
                <a:latin typeface="BentonSans Regular" panose="02000504020000020004" pitchFamily="2" charset="0"/>
              </a:rPr>
              <a:t>Service:</a:t>
            </a:r>
          </a:p>
          <a:p>
            <a:pPr marL="0" indent="0">
              <a:spcAft>
                <a:spcPts val="1200"/>
              </a:spcAft>
              <a:buNone/>
            </a:pPr>
            <a:r>
              <a:rPr lang="en-US" dirty="0">
                <a:latin typeface="BentonSans Regular" panose="02000504020000020004" pitchFamily="2" charset="0"/>
              </a:rPr>
              <a:t>	To Associate: 41, all IUSM</a:t>
            </a:r>
          </a:p>
          <a:p>
            <a:pPr marL="0" indent="0">
              <a:spcAft>
                <a:spcPts val="1200"/>
              </a:spcAft>
              <a:buNone/>
            </a:pPr>
            <a:r>
              <a:rPr lang="en-US" dirty="0">
                <a:latin typeface="BentonSans Regular" panose="02000504020000020004" pitchFamily="2" charset="0"/>
              </a:rPr>
              <a:t>	To Full: all IUSM</a:t>
            </a:r>
          </a:p>
          <a:p>
            <a:pPr marL="0" indent="0">
              <a:spcAft>
                <a:spcPts val="1200"/>
              </a:spcAft>
              <a:buNone/>
            </a:pPr>
            <a:r>
              <a:rPr lang="en-US" dirty="0">
                <a:latin typeface="BentonSans Regular" panose="02000504020000020004" pitchFamily="2" charset="0"/>
                <a:sym typeface="Wingdings" panose="05000000000000000000" pitchFamily="2" charset="2"/>
              </a:rPr>
              <a:t>Teaching </a:t>
            </a:r>
            <a:br>
              <a:rPr lang="en-US" dirty="0">
                <a:latin typeface="BentonSans Regular" panose="02000504020000020004" pitchFamily="2" charset="0"/>
                <a:sym typeface="Wingdings" panose="05000000000000000000" pitchFamily="2" charset="2"/>
              </a:rPr>
            </a:br>
            <a:r>
              <a:rPr lang="en-US" dirty="0">
                <a:latin typeface="BentonSans Regular" panose="02000504020000020004" pitchFamily="2" charset="0"/>
                <a:sym typeface="Wingdings" panose="05000000000000000000" pitchFamily="2" charset="2"/>
              </a:rPr>
              <a:t>	</a:t>
            </a:r>
            <a:r>
              <a:rPr lang="en-US" dirty="0">
                <a:latin typeface="BentonSans Regular" panose="02000504020000020004" pitchFamily="2" charset="0"/>
              </a:rPr>
              <a:t>To Associate: 4, 2 IUSM, 2 not</a:t>
            </a:r>
          </a:p>
          <a:p>
            <a:pPr marL="0" indent="0">
              <a:spcAft>
                <a:spcPts val="1200"/>
              </a:spcAft>
              <a:buNone/>
            </a:pPr>
            <a:r>
              <a:rPr lang="en-US" dirty="0">
                <a:latin typeface="BentonSans Regular" panose="02000504020000020004" pitchFamily="2" charset="0"/>
              </a:rPr>
              <a:t>	To Full: 2, none IUSM</a:t>
            </a:r>
          </a:p>
          <a:p>
            <a:pPr marL="0" indent="0">
              <a:spcAft>
                <a:spcPts val="1200"/>
              </a:spcAft>
              <a:buNone/>
            </a:pPr>
            <a:endParaRPr lang="en-US" dirty="0">
              <a:latin typeface="BentonSans Regular" panose="02000504020000020004" pitchFamily="2" charset="0"/>
            </a:endParaRPr>
          </a:p>
        </p:txBody>
      </p:sp>
      <p:sp>
        <p:nvSpPr>
          <p:cNvPr id="3" name="Content Placeholder 3">
            <a:extLst>
              <a:ext uri="{FF2B5EF4-FFF2-40B4-BE49-F238E27FC236}">
                <a16:creationId xmlns:a16="http://schemas.microsoft.com/office/drawing/2014/main" id="{E1910BB0-6636-8625-9E6F-C65DBB12CDF6}"/>
              </a:ext>
            </a:extLst>
          </p:cNvPr>
          <p:cNvSpPr txBox="1">
            <a:spLocks/>
          </p:cNvSpPr>
          <p:nvPr/>
        </p:nvSpPr>
        <p:spPr>
          <a:xfrm>
            <a:off x="716603" y="1949693"/>
            <a:ext cx="3859516" cy="4119802"/>
          </a:xfrm>
          <a:prstGeom prst="rect">
            <a:avLst/>
          </a:prstGeom>
        </p:spPr>
        <p:txBody>
          <a:bodyPr vert="horz" lIns="91440" tIns="45720" rIns="91440" bIns="45720" rtlCol="0">
            <a:normAutofit/>
          </a:bodyPr>
          <a:lstStyle>
            <a:lvl1pPr marL="342900" marR="0" indent="-342900" algn="l" defTabSz="457200" rtl="0" eaLnBrk="1" fontAlgn="auto" latinLnBrk="0" hangingPunct="1">
              <a:lnSpc>
                <a:spcPct val="100000"/>
              </a:lnSpc>
              <a:spcBef>
                <a:spcPts val="0"/>
              </a:spcBef>
              <a:spcAft>
                <a:spcPts val="1800"/>
              </a:spcAft>
              <a:buClr>
                <a:schemeClr val="tx1">
                  <a:lumMod val="50000"/>
                  <a:lumOff val="50000"/>
                </a:schemeClr>
              </a:buClr>
              <a:buSzPct val="100000"/>
              <a:buFont typeface="+mj-lt"/>
              <a:buAutoNum type="arabicPeriod"/>
              <a:tabLst/>
              <a:defRPr sz="1800" kern="1200">
                <a:solidFill>
                  <a:srgbClr val="404041"/>
                </a:solidFill>
                <a:latin typeface="Arial"/>
                <a:ea typeface="+mn-ea"/>
                <a:cs typeface="Arial"/>
              </a:defRPr>
            </a:lvl1pPr>
            <a:lvl2pPr marL="742950" indent="-285750" algn="l" defTabSz="457200" rtl="0" eaLnBrk="1" latinLnBrk="0" hangingPunct="1">
              <a:lnSpc>
                <a:spcPct val="100000"/>
              </a:lnSpc>
              <a:spcBef>
                <a:spcPts val="0"/>
              </a:spcBef>
              <a:spcAft>
                <a:spcPts val="1800"/>
              </a:spcAft>
              <a:buFont typeface="Arial"/>
              <a:buChar char="–"/>
              <a:defRPr sz="1600" kern="1200">
                <a:solidFill>
                  <a:srgbClr val="404041"/>
                </a:solidFill>
                <a:latin typeface="Arial"/>
                <a:ea typeface="+mn-ea"/>
                <a:cs typeface="Arial"/>
              </a:defRPr>
            </a:lvl2pPr>
            <a:lvl3pPr marL="1143000" indent="-228600" algn="l" defTabSz="457200" rtl="0" eaLnBrk="1" latinLnBrk="0" hangingPunct="1">
              <a:lnSpc>
                <a:spcPct val="100000"/>
              </a:lnSpc>
              <a:spcBef>
                <a:spcPts val="0"/>
              </a:spcBef>
              <a:spcAft>
                <a:spcPts val="1800"/>
              </a:spcAft>
              <a:buFont typeface="Arial"/>
              <a:buChar char="•"/>
              <a:defRPr sz="1600" kern="1200">
                <a:solidFill>
                  <a:srgbClr val="404041"/>
                </a:solidFill>
                <a:latin typeface="Arial"/>
                <a:ea typeface="+mn-ea"/>
                <a:cs typeface="Arial"/>
              </a:defRPr>
            </a:lvl3pPr>
            <a:lvl4pPr marL="1600200" indent="-228600" algn="l" defTabSz="457200" rtl="0" eaLnBrk="1" latinLnBrk="0" hangingPunct="1">
              <a:lnSpc>
                <a:spcPct val="100000"/>
              </a:lnSpc>
              <a:spcBef>
                <a:spcPts val="0"/>
              </a:spcBef>
              <a:spcAft>
                <a:spcPts val="1800"/>
              </a:spcAft>
              <a:buFont typeface="Arial"/>
              <a:buChar char="–"/>
              <a:defRPr sz="1600" kern="1200">
                <a:solidFill>
                  <a:srgbClr val="404041"/>
                </a:solidFill>
                <a:latin typeface="Arial"/>
                <a:ea typeface="+mn-ea"/>
                <a:cs typeface="Arial"/>
              </a:defRPr>
            </a:lvl4pPr>
            <a:lvl5pPr marL="2057400" indent="-228600" algn="l" defTabSz="457200" rtl="0" eaLnBrk="1" latinLnBrk="0" hangingPunct="1">
              <a:lnSpc>
                <a:spcPct val="100000"/>
              </a:lnSpc>
              <a:spcBef>
                <a:spcPts val="0"/>
              </a:spcBef>
              <a:spcAft>
                <a:spcPts val="1800"/>
              </a:spcAft>
              <a:buFont typeface="Arial"/>
              <a:buChar char="»"/>
              <a:defRPr sz="1600" kern="1200">
                <a:solidFill>
                  <a:srgbClr val="40404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Aft>
                <a:spcPts val="1200"/>
              </a:spcAft>
              <a:buFont typeface="+mj-lt"/>
              <a:buNone/>
            </a:pPr>
            <a:r>
              <a:rPr lang="en-US" u="sng" dirty="0">
                <a:latin typeface="BentonSans Regular" panose="02000504020000020004" pitchFamily="2" charset="0"/>
              </a:rPr>
              <a:t>Clinical:</a:t>
            </a:r>
          </a:p>
          <a:p>
            <a:pPr marL="0" indent="0">
              <a:spcAft>
                <a:spcPts val="1200"/>
              </a:spcAft>
              <a:buFont typeface="+mj-lt"/>
              <a:buNone/>
            </a:pPr>
            <a:r>
              <a:rPr lang="en-US" dirty="0">
                <a:latin typeface="BentonSans Regular" panose="02000504020000020004" pitchFamily="2" charset="0"/>
              </a:rPr>
              <a:t>2021 – 2022:</a:t>
            </a:r>
          </a:p>
          <a:p>
            <a:pPr marL="0" indent="0">
              <a:spcAft>
                <a:spcPts val="1200"/>
              </a:spcAft>
              <a:buFont typeface="+mj-lt"/>
              <a:buNone/>
            </a:pPr>
            <a:r>
              <a:rPr lang="en-US" dirty="0">
                <a:latin typeface="BentonSans Regular" panose="02000504020000020004" pitchFamily="2" charset="0"/>
              </a:rPr>
              <a:t>Service:</a:t>
            </a:r>
          </a:p>
          <a:p>
            <a:pPr marL="0" indent="0">
              <a:spcAft>
                <a:spcPts val="1200"/>
              </a:spcAft>
              <a:buFont typeface="+mj-lt"/>
              <a:buNone/>
            </a:pPr>
            <a:r>
              <a:rPr lang="en-US" dirty="0">
                <a:latin typeface="BentonSans Regular" panose="02000504020000020004" pitchFamily="2" charset="0"/>
              </a:rPr>
              <a:t>	To Associate: 32, all IUSM</a:t>
            </a:r>
          </a:p>
          <a:p>
            <a:pPr marL="0" indent="0">
              <a:spcAft>
                <a:spcPts val="1200"/>
              </a:spcAft>
              <a:buFont typeface="+mj-lt"/>
              <a:buNone/>
            </a:pPr>
            <a:r>
              <a:rPr lang="en-US" dirty="0">
                <a:latin typeface="BentonSans Regular" panose="02000504020000020004" pitchFamily="2" charset="0"/>
              </a:rPr>
              <a:t>	To Full: 11, all IUSM</a:t>
            </a:r>
          </a:p>
          <a:p>
            <a:pPr marL="0" indent="0">
              <a:spcAft>
                <a:spcPts val="1200"/>
              </a:spcAft>
              <a:buFont typeface="+mj-lt"/>
              <a:buNone/>
            </a:pPr>
            <a:r>
              <a:rPr lang="en-US" dirty="0">
                <a:latin typeface="BentonSans Regular" panose="02000504020000020004" pitchFamily="2" charset="0"/>
                <a:sym typeface="Wingdings" panose="05000000000000000000" pitchFamily="2" charset="2"/>
              </a:rPr>
              <a:t>Teaching </a:t>
            </a:r>
            <a:br>
              <a:rPr lang="en-US" dirty="0">
                <a:latin typeface="BentonSans Regular" panose="02000504020000020004" pitchFamily="2" charset="0"/>
                <a:sym typeface="Wingdings" panose="05000000000000000000" pitchFamily="2" charset="2"/>
              </a:rPr>
            </a:br>
            <a:r>
              <a:rPr lang="en-US" dirty="0">
                <a:latin typeface="BentonSans Regular" panose="02000504020000020004" pitchFamily="2" charset="0"/>
                <a:sym typeface="Wingdings" panose="05000000000000000000" pitchFamily="2" charset="2"/>
              </a:rPr>
              <a:t>	</a:t>
            </a:r>
            <a:r>
              <a:rPr lang="en-US" dirty="0">
                <a:latin typeface="BentonSans Regular" panose="02000504020000020004" pitchFamily="2" charset="0"/>
              </a:rPr>
              <a:t>To Associate: 7, none IUSM</a:t>
            </a:r>
          </a:p>
          <a:p>
            <a:pPr marL="0" indent="0">
              <a:spcAft>
                <a:spcPts val="1200"/>
              </a:spcAft>
              <a:buFont typeface="+mj-lt"/>
              <a:buNone/>
            </a:pPr>
            <a:r>
              <a:rPr lang="en-US" dirty="0">
                <a:latin typeface="BentonSans Regular" panose="02000504020000020004" pitchFamily="2" charset="0"/>
              </a:rPr>
              <a:t>	To Full: 2, 1 IUSM, 1 not</a:t>
            </a:r>
          </a:p>
          <a:p>
            <a:pPr marL="0" indent="0">
              <a:spcAft>
                <a:spcPts val="1200"/>
              </a:spcAft>
              <a:buFont typeface="+mj-lt"/>
              <a:buNone/>
            </a:pPr>
            <a:endParaRPr lang="en-US" dirty="0">
              <a:latin typeface="BentonSans Regular" panose="02000504020000020004" pitchFamily="2" charset="0"/>
            </a:endParaRPr>
          </a:p>
        </p:txBody>
      </p:sp>
    </p:spTree>
    <p:extLst>
      <p:ext uri="{BB962C8B-B14F-4D97-AF65-F5344CB8AC3E}">
        <p14:creationId xmlns:p14="http://schemas.microsoft.com/office/powerpoint/2010/main" val="354332997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latin typeface="BentonSans Regular" panose="02000504020000020004" pitchFamily="2" charset="0"/>
              </a:rPr>
              <a:t>Out of NTT cases</a:t>
            </a:r>
          </a:p>
        </p:txBody>
      </p:sp>
      <p:sp>
        <p:nvSpPr>
          <p:cNvPr id="4" name="Content Placeholder 3"/>
          <p:cNvSpPr>
            <a:spLocks noGrp="1"/>
          </p:cNvSpPr>
          <p:nvPr>
            <p:ph idx="1"/>
          </p:nvPr>
        </p:nvSpPr>
        <p:spPr>
          <a:xfrm>
            <a:off x="4637832" y="1949693"/>
            <a:ext cx="3859516" cy="4119802"/>
          </a:xfrm>
        </p:spPr>
        <p:txBody>
          <a:bodyPr>
            <a:normAutofit/>
          </a:bodyPr>
          <a:lstStyle/>
          <a:p>
            <a:pPr marL="0" indent="0">
              <a:spcAft>
                <a:spcPts val="1200"/>
              </a:spcAft>
              <a:buFont typeface="+mj-lt"/>
              <a:buNone/>
            </a:pPr>
            <a:r>
              <a:rPr lang="en-US" u="sng" dirty="0">
                <a:latin typeface="BentonSans Regular" panose="02000504020000020004" pitchFamily="2" charset="0"/>
              </a:rPr>
              <a:t>Lecturer:</a:t>
            </a:r>
          </a:p>
          <a:p>
            <a:pPr marL="0" indent="0">
              <a:spcAft>
                <a:spcPts val="1200"/>
              </a:spcAft>
              <a:buFont typeface="+mj-lt"/>
              <a:buNone/>
            </a:pPr>
            <a:r>
              <a:rPr lang="en-US" dirty="0">
                <a:latin typeface="BentonSans Regular" panose="02000504020000020004" pitchFamily="2" charset="0"/>
              </a:rPr>
              <a:t>2022 – 2023:</a:t>
            </a:r>
          </a:p>
          <a:p>
            <a:pPr marL="0" indent="0">
              <a:spcAft>
                <a:spcPts val="1200"/>
              </a:spcAft>
              <a:buFont typeface="+mj-lt"/>
              <a:buNone/>
            </a:pPr>
            <a:r>
              <a:rPr lang="en-US" dirty="0">
                <a:latin typeface="BentonSans Regular" panose="02000504020000020004" pitchFamily="2" charset="0"/>
                <a:sym typeface="Wingdings" panose="05000000000000000000" pitchFamily="2" charset="2"/>
              </a:rPr>
              <a:t>Teaching </a:t>
            </a:r>
            <a:br>
              <a:rPr lang="en-US" dirty="0">
                <a:latin typeface="BentonSans Regular" panose="02000504020000020004" pitchFamily="2" charset="0"/>
                <a:sym typeface="Wingdings" panose="05000000000000000000" pitchFamily="2" charset="2"/>
              </a:rPr>
            </a:br>
            <a:r>
              <a:rPr lang="en-US" dirty="0">
                <a:latin typeface="BentonSans Regular" panose="02000504020000020004" pitchFamily="2" charset="0"/>
                <a:sym typeface="Wingdings" panose="05000000000000000000" pitchFamily="2" charset="2"/>
              </a:rPr>
              <a:t>	</a:t>
            </a:r>
            <a:r>
              <a:rPr lang="en-US" dirty="0">
                <a:latin typeface="BentonSans Regular" panose="02000504020000020004" pitchFamily="2" charset="0"/>
              </a:rPr>
              <a:t>To Senior Lecturer: 10, none IUSM</a:t>
            </a:r>
          </a:p>
          <a:p>
            <a:pPr marL="0" indent="0">
              <a:spcAft>
                <a:spcPts val="1200"/>
              </a:spcAft>
              <a:buNone/>
            </a:pPr>
            <a:r>
              <a:rPr lang="en-US" dirty="0">
                <a:latin typeface="BentonSans Regular" panose="02000504020000020004" pitchFamily="2" charset="0"/>
              </a:rPr>
              <a:t>	To Teaching Professor: 5, none IUSM</a:t>
            </a:r>
          </a:p>
          <a:p>
            <a:pPr marL="0" indent="0">
              <a:spcAft>
                <a:spcPts val="1200"/>
              </a:spcAft>
              <a:buFont typeface="+mj-lt"/>
              <a:buNone/>
            </a:pPr>
            <a:endParaRPr lang="en-US" dirty="0">
              <a:latin typeface="BentonSans Regular" panose="02000504020000020004" pitchFamily="2" charset="0"/>
            </a:endParaRPr>
          </a:p>
          <a:p>
            <a:pPr marL="0" indent="0">
              <a:spcAft>
                <a:spcPts val="1200"/>
              </a:spcAft>
              <a:buFont typeface="+mj-lt"/>
              <a:buNone/>
            </a:pPr>
            <a:endParaRPr lang="en-US" dirty="0">
              <a:latin typeface="BentonSans Regular" panose="02000504020000020004" pitchFamily="2" charset="0"/>
            </a:endParaRPr>
          </a:p>
        </p:txBody>
      </p:sp>
      <p:sp>
        <p:nvSpPr>
          <p:cNvPr id="3" name="Content Placeholder 3">
            <a:extLst>
              <a:ext uri="{FF2B5EF4-FFF2-40B4-BE49-F238E27FC236}">
                <a16:creationId xmlns:a16="http://schemas.microsoft.com/office/drawing/2014/main" id="{E1910BB0-6636-8625-9E6F-C65DBB12CDF6}"/>
              </a:ext>
            </a:extLst>
          </p:cNvPr>
          <p:cNvSpPr txBox="1">
            <a:spLocks/>
          </p:cNvSpPr>
          <p:nvPr/>
        </p:nvSpPr>
        <p:spPr>
          <a:xfrm>
            <a:off x="716603" y="1949693"/>
            <a:ext cx="3859516" cy="4119802"/>
          </a:xfrm>
          <a:prstGeom prst="rect">
            <a:avLst/>
          </a:prstGeom>
        </p:spPr>
        <p:txBody>
          <a:bodyPr vert="horz" lIns="91440" tIns="45720" rIns="91440" bIns="45720" rtlCol="0">
            <a:normAutofit/>
          </a:bodyPr>
          <a:lstStyle>
            <a:lvl1pPr marL="342900" marR="0" indent="-342900" algn="l" defTabSz="457200" rtl="0" eaLnBrk="1" fontAlgn="auto" latinLnBrk="0" hangingPunct="1">
              <a:lnSpc>
                <a:spcPct val="100000"/>
              </a:lnSpc>
              <a:spcBef>
                <a:spcPts val="0"/>
              </a:spcBef>
              <a:spcAft>
                <a:spcPts val="1800"/>
              </a:spcAft>
              <a:buClr>
                <a:schemeClr val="tx1">
                  <a:lumMod val="50000"/>
                  <a:lumOff val="50000"/>
                </a:schemeClr>
              </a:buClr>
              <a:buSzPct val="100000"/>
              <a:buFont typeface="+mj-lt"/>
              <a:buAutoNum type="arabicPeriod"/>
              <a:tabLst/>
              <a:defRPr sz="1800" kern="1200">
                <a:solidFill>
                  <a:srgbClr val="404041"/>
                </a:solidFill>
                <a:latin typeface="Arial"/>
                <a:ea typeface="+mn-ea"/>
                <a:cs typeface="Arial"/>
              </a:defRPr>
            </a:lvl1pPr>
            <a:lvl2pPr marL="742950" indent="-285750" algn="l" defTabSz="457200" rtl="0" eaLnBrk="1" latinLnBrk="0" hangingPunct="1">
              <a:lnSpc>
                <a:spcPct val="100000"/>
              </a:lnSpc>
              <a:spcBef>
                <a:spcPts val="0"/>
              </a:spcBef>
              <a:spcAft>
                <a:spcPts val="1800"/>
              </a:spcAft>
              <a:buFont typeface="Arial"/>
              <a:buChar char="–"/>
              <a:defRPr sz="1600" kern="1200">
                <a:solidFill>
                  <a:srgbClr val="404041"/>
                </a:solidFill>
                <a:latin typeface="Arial"/>
                <a:ea typeface="+mn-ea"/>
                <a:cs typeface="Arial"/>
              </a:defRPr>
            </a:lvl2pPr>
            <a:lvl3pPr marL="1143000" indent="-228600" algn="l" defTabSz="457200" rtl="0" eaLnBrk="1" latinLnBrk="0" hangingPunct="1">
              <a:lnSpc>
                <a:spcPct val="100000"/>
              </a:lnSpc>
              <a:spcBef>
                <a:spcPts val="0"/>
              </a:spcBef>
              <a:spcAft>
                <a:spcPts val="1800"/>
              </a:spcAft>
              <a:buFont typeface="Arial"/>
              <a:buChar char="•"/>
              <a:defRPr sz="1600" kern="1200">
                <a:solidFill>
                  <a:srgbClr val="404041"/>
                </a:solidFill>
                <a:latin typeface="Arial"/>
                <a:ea typeface="+mn-ea"/>
                <a:cs typeface="Arial"/>
              </a:defRPr>
            </a:lvl3pPr>
            <a:lvl4pPr marL="1600200" indent="-228600" algn="l" defTabSz="457200" rtl="0" eaLnBrk="1" latinLnBrk="0" hangingPunct="1">
              <a:lnSpc>
                <a:spcPct val="100000"/>
              </a:lnSpc>
              <a:spcBef>
                <a:spcPts val="0"/>
              </a:spcBef>
              <a:spcAft>
                <a:spcPts val="1800"/>
              </a:spcAft>
              <a:buFont typeface="Arial"/>
              <a:buChar char="–"/>
              <a:defRPr sz="1600" kern="1200">
                <a:solidFill>
                  <a:srgbClr val="404041"/>
                </a:solidFill>
                <a:latin typeface="Arial"/>
                <a:ea typeface="+mn-ea"/>
                <a:cs typeface="Arial"/>
              </a:defRPr>
            </a:lvl4pPr>
            <a:lvl5pPr marL="2057400" indent="-228600" algn="l" defTabSz="457200" rtl="0" eaLnBrk="1" latinLnBrk="0" hangingPunct="1">
              <a:lnSpc>
                <a:spcPct val="100000"/>
              </a:lnSpc>
              <a:spcBef>
                <a:spcPts val="0"/>
              </a:spcBef>
              <a:spcAft>
                <a:spcPts val="1800"/>
              </a:spcAft>
              <a:buFont typeface="Arial"/>
              <a:buChar char="»"/>
              <a:defRPr sz="1600" kern="1200">
                <a:solidFill>
                  <a:srgbClr val="40404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Aft>
                <a:spcPts val="1200"/>
              </a:spcAft>
              <a:buFont typeface="+mj-lt"/>
              <a:buNone/>
            </a:pPr>
            <a:r>
              <a:rPr lang="en-US" u="sng" dirty="0">
                <a:latin typeface="BentonSans Regular" panose="02000504020000020004" pitchFamily="2" charset="0"/>
              </a:rPr>
              <a:t>Lecturer:</a:t>
            </a:r>
          </a:p>
          <a:p>
            <a:pPr marL="0" indent="0">
              <a:spcAft>
                <a:spcPts val="1200"/>
              </a:spcAft>
              <a:buFont typeface="+mj-lt"/>
              <a:buNone/>
            </a:pPr>
            <a:r>
              <a:rPr lang="en-US" dirty="0">
                <a:latin typeface="BentonSans Regular" panose="02000504020000020004" pitchFamily="2" charset="0"/>
              </a:rPr>
              <a:t>2021 – 2022:</a:t>
            </a:r>
          </a:p>
          <a:p>
            <a:pPr marL="0" indent="0">
              <a:spcAft>
                <a:spcPts val="1200"/>
              </a:spcAft>
              <a:buFont typeface="+mj-lt"/>
              <a:buNone/>
            </a:pPr>
            <a:r>
              <a:rPr lang="en-US" dirty="0">
                <a:latin typeface="BentonSans Regular" panose="02000504020000020004" pitchFamily="2" charset="0"/>
                <a:sym typeface="Wingdings" panose="05000000000000000000" pitchFamily="2" charset="2"/>
              </a:rPr>
              <a:t>Teaching </a:t>
            </a:r>
            <a:br>
              <a:rPr lang="en-US" dirty="0">
                <a:latin typeface="BentonSans Regular" panose="02000504020000020004" pitchFamily="2" charset="0"/>
                <a:sym typeface="Wingdings" panose="05000000000000000000" pitchFamily="2" charset="2"/>
              </a:rPr>
            </a:br>
            <a:r>
              <a:rPr lang="en-US" dirty="0">
                <a:latin typeface="BentonSans Regular" panose="02000504020000020004" pitchFamily="2" charset="0"/>
                <a:sym typeface="Wingdings" panose="05000000000000000000" pitchFamily="2" charset="2"/>
              </a:rPr>
              <a:t>	</a:t>
            </a:r>
            <a:r>
              <a:rPr lang="en-US" dirty="0">
                <a:latin typeface="BentonSans Regular" panose="02000504020000020004" pitchFamily="2" charset="0"/>
              </a:rPr>
              <a:t>To Senior Lecturer: 6, none IUSM</a:t>
            </a:r>
          </a:p>
          <a:p>
            <a:pPr marL="0" indent="0">
              <a:spcAft>
                <a:spcPts val="1200"/>
              </a:spcAft>
              <a:buNone/>
            </a:pPr>
            <a:r>
              <a:rPr lang="en-US" dirty="0">
                <a:latin typeface="BentonSans Regular" panose="02000504020000020004" pitchFamily="2" charset="0"/>
              </a:rPr>
              <a:t>	To Teaching Professor: 4, none IUSM</a:t>
            </a:r>
          </a:p>
          <a:p>
            <a:pPr marL="0" indent="0">
              <a:spcAft>
                <a:spcPts val="1200"/>
              </a:spcAft>
              <a:buFont typeface="+mj-lt"/>
              <a:buNone/>
            </a:pPr>
            <a:endParaRPr lang="en-US" dirty="0">
              <a:latin typeface="BentonSans Regular" panose="02000504020000020004" pitchFamily="2" charset="0"/>
            </a:endParaRPr>
          </a:p>
          <a:p>
            <a:pPr marL="0" indent="0">
              <a:spcAft>
                <a:spcPts val="1200"/>
              </a:spcAft>
              <a:buFont typeface="+mj-lt"/>
              <a:buNone/>
            </a:pPr>
            <a:endParaRPr lang="en-US" dirty="0">
              <a:latin typeface="BentonSans Regular" panose="02000504020000020004" pitchFamily="2" charset="0"/>
            </a:endParaRPr>
          </a:p>
        </p:txBody>
      </p:sp>
    </p:spTree>
    <p:extLst>
      <p:ext uri="{BB962C8B-B14F-4D97-AF65-F5344CB8AC3E}">
        <p14:creationId xmlns:p14="http://schemas.microsoft.com/office/powerpoint/2010/main" val="69455525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506694" y="3181793"/>
            <a:ext cx="8637306" cy="1501417"/>
          </a:xfrm>
        </p:spPr>
        <p:txBody>
          <a:bodyPr>
            <a:noAutofit/>
          </a:bodyPr>
          <a:lstStyle/>
          <a:p>
            <a:r>
              <a:rPr lang="en-US" dirty="0">
                <a:latin typeface="BentonSans Regular" panose="02000504020000020004" pitchFamily="2" charset="0"/>
              </a:rPr>
              <a:t>Documenting Excellence in Teaching</a:t>
            </a:r>
          </a:p>
        </p:txBody>
      </p:sp>
    </p:spTree>
    <p:extLst>
      <p:ext uri="{BB962C8B-B14F-4D97-AF65-F5344CB8AC3E}">
        <p14:creationId xmlns:p14="http://schemas.microsoft.com/office/powerpoint/2010/main" val="33398446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9A8BDC6-0FC8-3D45-9B1B-5BC550ED19DD}"/>
              </a:ext>
            </a:extLst>
          </p:cNvPr>
          <p:cNvSpPr>
            <a:spLocks noGrp="1"/>
          </p:cNvSpPr>
          <p:nvPr>
            <p:ph type="ctrTitle"/>
          </p:nvPr>
        </p:nvSpPr>
        <p:spPr/>
        <p:txBody>
          <a:bodyPr/>
          <a:lstStyle/>
          <a:p>
            <a:r>
              <a:rPr lang="en-US" dirty="0"/>
              <a:t>Special topic:  teaching evaluations</a:t>
            </a:r>
          </a:p>
        </p:txBody>
      </p:sp>
      <p:sp>
        <p:nvSpPr>
          <p:cNvPr id="6" name="Text Placeholder 5">
            <a:extLst>
              <a:ext uri="{FF2B5EF4-FFF2-40B4-BE49-F238E27FC236}">
                <a16:creationId xmlns:a16="http://schemas.microsoft.com/office/drawing/2014/main" id="{16CB02E1-EA70-D648-ADAA-60993BCF8981}"/>
              </a:ext>
            </a:extLst>
          </p:cNvPr>
          <p:cNvSpPr>
            <a:spLocks noGrp="1"/>
          </p:cNvSpPr>
          <p:nvPr>
            <p:ph type="body" sz="quarter" idx="10"/>
          </p:nvPr>
        </p:nvSpPr>
        <p:spPr/>
        <p:txBody>
          <a:bodyPr/>
          <a:lstStyle/>
          <a:p>
            <a:endParaRPr lang="en-US"/>
          </a:p>
        </p:txBody>
      </p:sp>
      <p:sp>
        <p:nvSpPr>
          <p:cNvPr id="5" name="Content Placeholder 4">
            <a:extLst>
              <a:ext uri="{FF2B5EF4-FFF2-40B4-BE49-F238E27FC236}">
                <a16:creationId xmlns:a16="http://schemas.microsoft.com/office/drawing/2014/main" id="{1659273A-BD0E-884D-BEDA-D65E0E7E4DFA}"/>
              </a:ext>
            </a:extLst>
          </p:cNvPr>
          <p:cNvSpPr>
            <a:spLocks noGrp="1"/>
          </p:cNvSpPr>
          <p:nvPr>
            <p:ph idx="1"/>
          </p:nvPr>
        </p:nvSpPr>
        <p:spPr/>
        <p:txBody>
          <a:bodyPr/>
          <a:lstStyle/>
          <a:p>
            <a:pPr marL="0" indent="0">
              <a:buNone/>
            </a:pPr>
            <a:r>
              <a:rPr lang="en-US" dirty="0"/>
              <a:t>IUPUI guidelines require that you have:</a:t>
            </a:r>
          </a:p>
          <a:p>
            <a:pPr marL="285750" indent="-285750">
              <a:buFont typeface="Arial" panose="020B0604020202020204" pitchFamily="34" charset="0"/>
              <a:buChar char="•"/>
            </a:pPr>
            <a:r>
              <a:rPr lang="en-US" dirty="0"/>
              <a:t>Student evaluations</a:t>
            </a:r>
          </a:p>
          <a:p>
            <a:pPr marL="285750" indent="-285750">
              <a:buFont typeface="Arial" panose="020B0604020202020204" pitchFamily="34" charset="0"/>
              <a:buChar char="•"/>
            </a:pPr>
            <a:r>
              <a:rPr lang="en-US" dirty="0"/>
              <a:t>Peer evaluations</a:t>
            </a:r>
          </a:p>
          <a:p>
            <a:pPr marL="0" indent="0">
              <a:buNone/>
            </a:pPr>
            <a:r>
              <a:rPr lang="en-US" i="1" dirty="0"/>
              <a:t>For excellence in teaching, focus on </a:t>
            </a:r>
            <a:r>
              <a:rPr lang="en-US" b="1" i="1" dirty="0"/>
              <a:t>your own personal reflection on this input, including other sources </a:t>
            </a:r>
            <a:r>
              <a:rPr lang="en-US" i="1" dirty="0"/>
              <a:t>(e.g. mid-term feedback, student achievement).  </a:t>
            </a:r>
          </a:p>
          <a:p>
            <a:pPr marL="0" indent="0">
              <a:buNone/>
            </a:pPr>
            <a:r>
              <a:rPr lang="en-US" i="1" dirty="0"/>
              <a:t>You are expected to have a thoughtful and philosophy-based approach to teaching.</a:t>
            </a:r>
          </a:p>
          <a:p>
            <a:pPr marL="0" indent="0">
              <a:buNone/>
            </a:pPr>
            <a:r>
              <a:rPr lang="en-US" i="1" dirty="0"/>
              <a:t>DO NOT simply recite numeric scores.  </a:t>
            </a:r>
          </a:p>
        </p:txBody>
      </p:sp>
    </p:spTree>
    <p:extLst>
      <p:ext uri="{BB962C8B-B14F-4D97-AF65-F5344CB8AC3E}">
        <p14:creationId xmlns:p14="http://schemas.microsoft.com/office/powerpoint/2010/main" val="376034290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745B4BD-8938-3D20-27E0-AA1793EB9ADF}"/>
              </a:ext>
            </a:extLst>
          </p:cNvPr>
          <p:cNvSpPr>
            <a:spLocks noGrp="1"/>
          </p:cNvSpPr>
          <p:nvPr>
            <p:ph type="ctrTitle"/>
          </p:nvPr>
        </p:nvSpPr>
        <p:spPr>
          <a:xfrm>
            <a:off x="530027" y="1012095"/>
            <a:ext cx="8004391" cy="638906"/>
          </a:xfrm>
        </p:spPr>
        <p:txBody>
          <a:bodyPr vert="horz" lIns="91440" tIns="45720" rIns="91440" bIns="45720" rtlCol="0" anchor="ctr">
            <a:normAutofit/>
          </a:bodyPr>
          <a:lstStyle/>
          <a:p>
            <a:pPr>
              <a:lnSpc>
                <a:spcPct val="90000"/>
              </a:lnSpc>
            </a:pPr>
            <a:r>
              <a:rPr lang="en-US" sz="1800" b="1" i="0" kern="100" cap="none" spc="0">
                <a:latin typeface="Arial"/>
                <a:ea typeface="+mj-ea"/>
                <a:cs typeface="Arial"/>
              </a:rPr>
              <a:t>Sending to external reviewers:</a:t>
            </a:r>
            <a:br>
              <a:rPr lang="en-US" sz="1800" b="1" i="0" kern="100" cap="none" spc="0">
                <a:latin typeface="Arial"/>
                <a:ea typeface="+mj-ea"/>
                <a:cs typeface="Arial"/>
              </a:rPr>
            </a:br>
            <a:endParaRPr lang="en-US" sz="1800" b="1" i="0" kern="100" cap="none" spc="0">
              <a:latin typeface="Arial"/>
              <a:ea typeface="+mj-ea"/>
              <a:cs typeface="Arial"/>
            </a:endParaRPr>
          </a:p>
        </p:txBody>
      </p:sp>
      <p:sp>
        <p:nvSpPr>
          <p:cNvPr id="2" name="TextBox 1"/>
          <p:cNvSpPr txBox="1"/>
          <p:nvPr/>
        </p:nvSpPr>
        <p:spPr>
          <a:xfrm>
            <a:off x="5190706" y="237250"/>
            <a:ext cx="3700462" cy="336549"/>
          </a:xfrm>
          <a:prstGeom prst="rect">
            <a:avLst/>
          </a:prstGeom>
        </p:spPr>
        <p:style>
          <a:lnRef idx="2">
            <a:schemeClr val="accent1"/>
          </a:lnRef>
          <a:fillRef idx="1">
            <a:schemeClr val="lt1"/>
          </a:fillRef>
          <a:effectRef idx="0">
            <a:schemeClr val="accent1"/>
          </a:effectRef>
          <a:fontRef idx="minor">
            <a:schemeClr val="dk1"/>
          </a:fontRef>
        </p:style>
        <p:txBody>
          <a:bodyPr vert="horz" lIns="91440" tIns="45720" rIns="91440" bIns="45720" rtlCol="0">
            <a:normAutofit fontScale="92500" lnSpcReduction="10000"/>
          </a:bodyPr>
          <a:lstStyle/>
          <a:p>
            <a:pPr algn="r">
              <a:lnSpc>
                <a:spcPct val="90000"/>
              </a:lnSpc>
              <a:spcAft>
                <a:spcPts val="1800"/>
              </a:spcAft>
              <a:buClr>
                <a:schemeClr val="tx1">
                  <a:lumMod val="50000"/>
                  <a:lumOff val="50000"/>
                </a:schemeClr>
              </a:buClr>
              <a:buSzPct val="100000"/>
            </a:pPr>
            <a:r>
              <a:rPr lang="en-US" sz="1100" b="0" i="0" kern="1200" spc="0" baseline="0" dirty="0">
                <a:solidFill>
                  <a:srgbClr val="A6A6A6"/>
                </a:solidFill>
                <a:latin typeface="Arial"/>
                <a:ea typeface="+mn-ea"/>
                <a:cs typeface="Arial"/>
              </a:rPr>
              <a:t>This packet for external reviewers is sent in spring before the fall in which you are reviewed on campus. </a:t>
            </a:r>
          </a:p>
        </p:txBody>
      </p:sp>
      <p:sp>
        <p:nvSpPr>
          <p:cNvPr id="8" name="Title 5"/>
          <p:cNvSpPr txBox="1">
            <a:spLocks/>
          </p:cNvSpPr>
          <p:nvPr/>
        </p:nvSpPr>
        <p:spPr>
          <a:xfrm>
            <a:off x="265017" y="132517"/>
            <a:ext cx="8684311" cy="638906"/>
          </a:xfrm>
          <a:prstGeom prst="rect">
            <a:avLst/>
          </a:prstGeom>
        </p:spPr>
        <p:txBody>
          <a:bodyPr/>
          <a:lstStyle>
            <a:lvl1pPr algn="l" defTabSz="457200" rtl="0" eaLnBrk="1" latinLnBrk="0" hangingPunct="1">
              <a:spcBef>
                <a:spcPct val="0"/>
              </a:spcBef>
              <a:buNone/>
              <a:defRPr sz="3200" b="1" i="0" kern="100" spc="0">
                <a:solidFill>
                  <a:schemeClr val="tx1"/>
                </a:solidFill>
                <a:latin typeface="Arial"/>
                <a:ea typeface="+mj-ea"/>
                <a:cs typeface="Arial"/>
              </a:defRPr>
            </a:lvl1pPr>
          </a:lstStyle>
          <a:p>
            <a:endParaRPr lang="en-US" sz="4000" dirty="0">
              <a:solidFill>
                <a:srgbClr val="404041"/>
              </a:solidFill>
              <a:latin typeface="BentonSans Regular" panose="02000504020000020004" pitchFamily="2" charset="0"/>
            </a:endParaRPr>
          </a:p>
        </p:txBody>
      </p:sp>
      <p:graphicFrame>
        <p:nvGraphicFramePr>
          <p:cNvPr id="11" name="Content Placeholder 2">
            <a:extLst>
              <a:ext uri="{FF2B5EF4-FFF2-40B4-BE49-F238E27FC236}">
                <a16:creationId xmlns:a16="http://schemas.microsoft.com/office/drawing/2014/main" id="{E1671AF2-4097-21BA-4839-84E96C822ED2}"/>
              </a:ext>
            </a:extLst>
          </p:cNvPr>
          <p:cNvGraphicFramePr>
            <a:graphicFrameLocks noGrp="1"/>
          </p:cNvGraphicFramePr>
          <p:nvPr>
            <p:ph idx="1"/>
            <p:extLst>
              <p:ext uri="{D42A27DB-BD31-4B8C-83A1-F6EECF244321}">
                <p14:modId xmlns:p14="http://schemas.microsoft.com/office/powerpoint/2010/main" val="799426303"/>
              </p:ext>
            </p:extLst>
          </p:nvPr>
        </p:nvGraphicFramePr>
        <p:xfrm>
          <a:off x="518824" y="1976198"/>
          <a:ext cx="8015594" cy="411980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20698726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EB6496-A2CE-C347-9B49-1377A32B2AA9}"/>
              </a:ext>
            </a:extLst>
          </p:cNvPr>
          <p:cNvSpPr>
            <a:spLocks noGrp="1"/>
          </p:cNvSpPr>
          <p:nvPr>
            <p:ph type="ctrTitle"/>
          </p:nvPr>
        </p:nvSpPr>
        <p:spPr/>
        <p:txBody>
          <a:bodyPr/>
          <a:lstStyle/>
          <a:p>
            <a:r>
              <a:rPr lang="en-US" dirty="0"/>
              <a:t>Teaching materials and other</a:t>
            </a:r>
          </a:p>
        </p:txBody>
      </p:sp>
      <p:sp>
        <p:nvSpPr>
          <p:cNvPr id="3" name="Text Placeholder 2">
            <a:extLst>
              <a:ext uri="{FF2B5EF4-FFF2-40B4-BE49-F238E27FC236}">
                <a16:creationId xmlns:a16="http://schemas.microsoft.com/office/drawing/2014/main" id="{6E274FB3-F9AF-6A4A-A3ED-2BFEF7C4B7F9}"/>
              </a:ext>
            </a:extLst>
          </p:cNvPr>
          <p:cNvSpPr>
            <a:spLocks noGrp="1"/>
          </p:cNvSpPr>
          <p:nvPr>
            <p:ph type="body" sz="quarter" idx="10"/>
          </p:nvPr>
        </p:nvSpPr>
        <p:spPr/>
        <p:txBody>
          <a:bodyPr/>
          <a:lstStyle/>
          <a:p>
            <a:endParaRPr lang="en-US"/>
          </a:p>
        </p:txBody>
      </p:sp>
      <p:sp>
        <p:nvSpPr>
          <p:cNvPr id="4" name="Content Placeholder 3">
            <a:extLst>
              <a:ext uri="{FF2B5EF4-FFF2-40B4-BE49-F238E27FC236}">
                <a16:creationId xmlns:a16="http://schemas.microsoft.com/office/drawing/2014/main" id="{AFA369EB-04A8-9F4B-A778-28F3A6A0AF01}"/>
              </a:ext>
            </a:extLst>
          </p:cNvPr>
          <p:cNvSpPr>
            <a:spLocks noGrp="1"/>
          </p:cNvSpPr>
          <p:nvPr>
            <p:ph idx="1"/>
          </p:nvPr>
        </p:nvSpPr>
        <p:spPr/>
        <p:txBody>
          <a:bodyPr/>
          <a:lstStyle/>
          <a:p>
            <a:pPr marL="0" indent="0">
              <a:buNone/>
            </a:pPr>
            <a:r>
              <a:rPr lang="en-US" dirty="0"/>
              <a:t>Be thoughtful about what goes to external reviewers and what goes in your dossier.  Research cases are simple:  the article/book is the evidence.  Teaching cases….will have some disseminated items, but how-you-teach must be shown in other ways:</a:t>
            </a:r>
          </a:p>
          <a:p>
            <a:pPr marL="0" indent="0">
              <a:buNone/>
            </a:pPr>
            <a:r>
              <a:rPr lang="en-US" dirty="0"/>
              <a:t>Course syllabi</a:t>
            </a:r>
          </a:p>
          <a:p>
            <a:pPr marL="0" indent="0">
              <a:buNone/>
            </a:pPr>
            <a:r>
              <a:rPr lang="en-US" dirty="0"/>
              <a:t>Assignment instructions</a:t>
            </a:r>
          </a:p>
          <a:p>
            <a:pPr marL="0" indent="0">
              <a:buNone/>
            </a:pPr>
            <a:r>
              <a:rPr lang="en-US" dirty="0"/>
              <a:t>Examples of student work</a:t>
            </a:r>
          </a:p>
          <a:p>
            <a:pPr marL="0" indent="0">
              <a:buNone/>
            </a:pPr>
            <a:r>
              <a:rPr lang="en-US" dirty="0"/>
              <a:t>Systematic anonymous feedback from interns, mentees:  ask chair</a:t>
            </a:r>
          </a:p>
          <a:p>
            <a:pPr marL="0" indent="0">
              <a:buNone/>
            </a:pPr>
            <a:r>
              <a:rPr lang="en-US" dirty="0">
                <a:hlinkClick r:id="rId2"/>
              </a:rPr>
              <a:t>IUSM – specific peer review of teaching resources</a:t>
            </a:r>
            <a:endParaRPr lang="en-US" dirty="0"/>
          </a:p>
        </p:txBody>
      </p:sp>
      <p:sp>
        <p:nvSpPr>
          <p:cNvPr id="6" name="TextBox 5">
            <a:extLst>
              <a:ext uri="{FF2B5EF4-FFF2-40B4-BE49-F238E27FC236}">
                <a16:creationId xmlns:a16="http://schemas.microsoft.com/office/drawing/2014/main" id="{2F41F93B-A44F-1B41-BD17-F7BAA45FA5B4}"/>
              </a:ext>
            </a:extLst>
          </p:cNvPr>
          <p:cNvSpPr txBox="1"/>
          <p:nvPr/>
        </p:nvSpPr>
        <p:spPr>
          <a:xfrm>
            <a:off x="5593473" y="3153868"/>
            <a:ext cx="2771210" cy="1477328"/>
          </a:xfrm>
          <a:prstGeom prst="rect">
            <a:avLst/>
          </a:prstGeom>
          <a:solidFill>
            <a:schemeClr val="bg2">
              <a:lumMod val="20000"/>
              <a:lumOff val="80000"/>
            </a:schemeClr>
          </a:solidFill>
        </p:spPr>
        <p:txBody>
          <a:bodyPr wrap="square" rtlCol="0">
            <a:spAutoFit/>
          </a:bodyPr>
          <a:lstStyle/>
          <a:p>
            <a:r>
              <a:rPr lang="en-US" sz="2400" dirty="0">
                <a:solidFill>
                  <a:srgbClr val="404041"/>
                </a:solidFill>
                <a:latin typeface="BentonSans Regular" panose="02000504020000020004" pitchFamily="2" charset="0"/>
              </a:rPr>
              <a:t>Making the unseen, obvious:</a:t>
            </a:r>
          </a:p>
          <a:p>
            <a:r>
              <a:rPr lang="en-US" sz="2400" dirty="0">
                <a:solidFill>
                  <a:srgbClr val="404041"/>
                </a:solidFill>
                <a:latin typeface="BentonSans Regular" panose="02000504020000020004" pitchFamily="2" charset="0"/>
              </a:rPr>
              <a:t>for others</a:t>
            </a:r>
          </a:p>
          <a:p>
            <a:endParaRPr lang="en-US" dirty="0"/>
          </a:p>
        </p:txBody>
      </p:sp>
    </p:spTree>
    <p:extLst>
      <p:ext uri="{BB962C8B-B14F-4D97-AF65-F5344CB8AC3E}">
        <p14:creationId xmlns:p14="http://schemas.microsoft.com/office/powerpoint/2010/main" val="225831824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904058-71A1-364D-A1B6-FE558FD29A7A}"/>
              </a:ext>
            </a:extLst>
          </p:cNvPr>
          <p:cNvSpPr>
            <a:spLocks noGrp="1"/>
          </p:cNvSpPr>
          <p:nvPr>
            <p:ph type="ctrTitle"/>
          </p:nvPr>
        </p:nvSpPr>
        <p:spPr/>
        <p:txBody>
          <a:bodyPr/>
          <a:lstStyle/>
          <a:p>
            <a:r>
              <a:rPr lang="en-US" dirty="0"/>
              <a:t>Other </a:t>
            </a:r>
            <a:r>
              <a:rPr lang="en-US" dirty="0">
                <a:hlinkClick r:id="rId2"/>
              </a:rPr>
              <a:t>resources</a:t>
            </a:r>
            <a:r>
              <a:rPr lang="en-US" dirty="0"/>
              <a:t>:</a:t>
            </a:r>
          </a:p>
        </p:txBody>
      </p:sp>
      <p:sp>
        <p:nvSpPr>
          <p:cNvPr id="3" name="Content Placeholder 2">
            <a:extLst>
              <a:ext uri="{FF2B5EF4-FFF2-40B4-BE49-F238E27FC236}">
                <a16:creationId xmlns:a16="http://schemas.microsoft.com/office/drawing/2014/main" id="{9F569C64-3541-4F43-AF8A-5E8D3BA8C0D4}"/>
              </a:ext>
            </a:extLst>
          </p:cNvPr>
          <p:cNvSpPr>
            <a:spLocks noGrp="1"/>
          </p:cNvSpPr>
          <p:nvPr>
            <p:ph idx="1"/>
          </p:nvPr>
        </p:nvSpPr>
        <p:spPr/>
        <p:txBody>
          <a:bodyPr/>
          <a:lstStyle/>
          <a:p>
            <a:pPr marL="0" indent="0">
              <a:spcAft>
                <a:spcPts val="0"/>
              </a:spcAft>
              <a:buNone/>
            </a:pPr>
            <a:r>
              <a:rPr lang="en-US" dirty="0"/>
              <a:t>Dossier preparation </a:t>
            </a:r>
          </a:p>
          <a:p>
            <a:pPr marL="400050" lvl="1" indent="0">
              <a:spcAft>
                <a:spcPts val="0"/>
              </a:spcAft>
              <a:buNone/>
            </a:pPr>
            <a:r>
              <a:rPr lang="en-US" dirty="0"/>
              <a:t>Conceptually, what a “dossier” contains and why.  How to format a P&amp;T CV.</a:t>
            </a:r>
          </a:p>
          <a:p>
            <a:pPr marL="400050" lvl="1" indent="0">
              <a:spcAft>
                <a:spcPts val="0"/>
              </a:spcAft>
              <a:buNone/>
            </a:pPr>
            <a:endParaRPr lang="en-US" dirty="0"/>
          </a:p>
          <a:p>
            <a:pPr marL="0" indent="0">
              <a:spcAft>
                <a:spcPts val="0"/>
              </a:spcAft>
              <a:buNone/>
            </a:pPr>
            <a:r>
              <a:rPr lang="en-US" dirty="0"/>
              <a:t>Candidate Statement</a:t>
            </a:r>
            <a:br>
              <a:rPr lang="en-US" dirty="0"/>
            </a:br>
            <a:r>
              <a:rPr lang="en-US" dirty="0"/>
              <a:t>	From the ppt, see links to a template and an annotated example.</a:t>
            </a:r>
          </a:p>
          <a:p>
            <a:pPr marL="0" indent="0">
              <a:spcAft>
                <a:spcPts val="0"/>
              </a:spcAft>
              <a:buNone/>
            </a:pPr>
            <a:endParaRPr lang="en-US" dirty="0"/>
          </a:p>
          <a:p>
            <a:pPr marL="0" indent="0">
              <a:spcAft>
                <a:spcPts val="0"/>
              </a:spcAft>
              <a:buNone/>
            </a:pPr>
            <a:r>
              <a:rPr lang="en-US" dirty="0"/>
              <a:t>E-dossier:</a:t>
            </a:r>
          </a:p>
          <a:p>
            <a:pPr marL="400050" lvl="1" indent="0">
              <a:spcAft>
                <a:spcPts val="0"/>
              </a:spcAft>
              <a:buNone/>
            </a:pPr>
            <a:r>
              <a:rPr lang="en-US" dirty="0"/>
              <a:t>The </a:t>
            </a:r>
            <a:r>
              <a:rPr lang="en-US" dirty="0">
                <a:hlinkClick r:id="rId3"/>
              </a:rPr>
              <a:t>Campus Guidelines </a:t>
            </a:r>
            <a:r>
              <a:rPr lang="en-US" dirty="0"/>
              <a:t>have </a:t>
            </a:r>
            <a:r>
              <a:rPr lang="en-US" b="1" dirty="0"/>
              <a:t>screen shots, listings, and detailed explanations.</a:t>
            </a:r>
            <a:endParaRPr lang="en-US" dirty="0"/>
          </a:p>
        </p:txBody>
      </p:sp>
      <p:sp>
        <p:nvSpPr>
          <p:cNvPr id="4" name="Text Placeholder 3">
            <a:extLst>
              <a:ext uri="{FF2B5EF4-FFF2-40B4-BE49-F238E27FC236}">
                <a16:creationId xmlns:a16="http://schemas.microsoft.com/office/drawing/2014/main" id="{C19CA5C0-E394-244A-B7C1-113A800A01B0}"/>
              </a:ext>
            </a:extLst>
          </p:cNvPr>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421829292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5"/>
          <p:cNvSpPr txBox="1">
            <a:spLocks/>
          </p:cNvSpPr>
          <p:nvPr/>
        </p:nvSpPr>
        <p:spPr>
          <a:xfrm>
            <a:off x="459689" y="598856"/>
            <a:ext cx="8004391" cy="638906"/>
          </a:xfrm>
          <a:prstGeom prst="rect">
            <a:avLst/>
          </a:prstGeom>
        </p:spPr>
        <p:txBody>
          <a:bodyPr/>
          <a:lstStyle>
            <a:lvl1pPr algn="l" defTabSz="457200" rtl="0" eaLnBrk="1" latinLnBrk="0" hangingPunct="1">
              <a:spcBef>
                <a:spcPct val="0"/>
              </a:spcBef>
              <a:buNone/>
              <a:defRPr sz="3200" b="1" i="0" kern="100" spc="0">
                <a:solidFill>
                  <a:schemeClr val="tx1"/>
                </a:solidFill>
                <a:latin typeface="Arial"/>
                <a:ea typeface="+mj-ea"/>
                <a:cs typeface="Arial"/>
              </a:defRPr>
            </a:lvl1pPr>
          </a:lstStyle>
          <a:p>
            <a:r>
              <a:rPr lang="en-US" sz="4000" dirty="0">
                <a:solidFill>
                  <a:srgbClr val="404041"/>
                </a:solidFill>
                <a:latin typeface="BentonSans Regular" panose="02000504020000020004" pitchFamily="2" charset="0"/>
              </a:rPr>
              <a:t>External Review</a:t>
            </a:r>
          </a:p>
        </p:txBody>
      </p:sp>
      <p:sp>
        <p:nvSpPr>
          <p:cNvPr id="11" name="Text Placeholder 8"/>
          <p:cNvSpPr>
            <a:spLocks noGrp="1"/>
          </p:cNvSpPr>
          <p:nvPr>
            <p:ph type="body" sz="quarter" idx="4294967295"/>
          </p:nvPr>
        </p:nvSpPr>
        <p:spPr>
          <a:xfrm>
            <a:off x="2327518" y="1723023"/>
            <a:ext cx="4041775" cy="639763"/>
          </a:xfrm>
          <a:prstGeom prst="rect">
            <a:avLst/>
          </a:prstGeom>
        </p:spPr>
        <p:txBody>
          <a:bodyPr/>
          <a:lstStyle/>
          <a:p>
            <a:pPr marL="0" indent="0">
              <a:buNone/>
            </a:pPr>
            <a:r>
              <a:rPr lang="en-US" sz="2400" b="1" dirty="0">
                <a:solidFill>
                  <a:srgbClr val="404041"/>
                </a:solidFill>
                <a:latin typeface="BentonSans Regular" panose="02000504020000020004" pitchFamily="2" charset="0"/>
              </a:rPr>
              <a:t>CANDIDATE’S ROLE</a:t>
            </a:r>
          </a:p>
        </p:txBody>
      </p:sp>
      <p:sp>
        <p:nvSpPr>
          <p:cNvPr id="12" name="Content Placeholder 9"/>
          <p:cNvSpPr txBox="1">
            <a:spLocks/>
          </p:cNvSpPr>
          <p:nvPr/>
        </p:nvSpPr>
        <p:spPr>
          <a:xfrm>
            <a:off x="2327518" y="2373422"/>
            <a:ext cx="4120907" cy="3692525"/>
          </a:xfrm>
          <a:prstGeom prst="rect">
            <a:avLst/>
          </a:prstGeom>
        </p:spPr>
        <p:txBody>
          <a:bodyPr>
            <a:normAutofit fontScale="77500" lnSpcReduction="20000"/>
          </a:bodyPr>
          <a:lstStyle>
            <a:lvl1pPr marL="342900" indent="-342900" algn="l" defTabSz="457200" rtl="0" eaLnBrk="1" latinLnBrk="0" hangingPunct="1">
              <a:lnSpc>
                <a:spcPct val="100000"/>
              </a:lnSpc>
              <a:spcBef>
                <a:spcPts val="0"/>
              </a:spcBef>
              <a:spcAft>
                <a:spcPts val="1800"/>
              </a:spcAft>
              <a:buClr>
                <a:schemeClr val="tx1">
                  <a:lumMod val="50000"/>
                  <a:lumOff val="50000"/>
                </a:schemeClr>
              </a:buClr>
              <a:buSzPct val="100000"/>
              <a:buFont typeface="Wingdings" charset="2"/>
              <a:buChar char="§"/>
              <a:defRPr sz="1800" kern="1200">
                <a:solidFill>
                  <a:schemeClr val="tx1"/>
                </a:solidFill>
                <a:latin typeface="Arial"/>
                <a:ea typeface="+mn-ea"/>
                <a:cs typeface="Arial"/>
              </a:defRPr>
            </a:lvl1pPr>
            <a:lvl2pPr marL="742950" indent="-285750" algn="l" defTabSz="457200" rtl="0" eaLnBrk="1" latinLnBrk="0" hangingPunct="1">
              <a:lnSpc>
                <a:spcPct val="100000"/>
              </a:lnSpc>
              <a:spcBef>
                <a:spcPts val="0"/>
              </a:spcBef>
              <a:spcAft>
                <a:spcPts val="1800"/>
              </a:spcAft>
              <a:buFont typeface="Arial"/>
              <a:buChar char="–"/>
              <a:defRPr sz="1800" kern="1200">
                <a:solidFill>
                  <a:schemeClr val="tx1"/>
                </a:solidFill>
                <a:latin typeface="Arial"/>
                <a:ea typeface="+mn-ea"/>
                <a:cs typeface="Arial"/>
              </a:defRPr>
            </a:lvl2pPr>
            <a:lvl3pPr marL="1143000" indent="-228600" algn="l" defTabSz="457200" rtl="0" eaLnBrk="1" latinLnBrk="0" hangingPunct="1">
              <a:lnSpc>
                <a:spcPct val="100000"/>
              </a:lnSpc>
              <a:spcBef>
                <a:spcPts val="0"/>
              </a:spcBef>
              <a:spcAft>
                <a:spcPts val="1800"/>
              </a:spcAft>
              <a:buFont typeface="Arial"/>
              <a:buChar char="•"/>
              <a:defRPr sz="1800" kern="1200">
                <a:solidFill>
                  <a:schemeClr val="tx1"/>
                </a:solidFill>
                <a:latin typeface="Arial"/>
                <a:ea typeface="+mn-ea"/>
                <a:cs typeface="Arial"/>
              </a:defRPr>
            </a:lvl3pPr>
            <a:lvl4pPr marL="1600200" indent="-228600" algn="l" defTabSz="457200" rtl="0" eaLnBrk="1" latinLnBrk="0" hangingPunct="1">
              <a:lnSpc>
                <a:spcPct val="100000"/>
              </a:lnSpc>
              <a:spcBef>
                <a:spcPts val="0"/>
              </a:spcBef>
              <a:spcAft>
                <a:spcPts val="1800"/>
              </a:spcAft>
              <a:buFont typeface="Arial"/>
              <a:buChar char="–"/>
              <a:defRPr sz="1800" kern="1200">
                <a:solidFill>
                  <a:schemeClr val="tx1"/>
                </a:solidFill>
                <a:latin typeface="Arial"/>
                <a:ea typeface="+mn-ea"/>
                <a:cs typeface="Arial"/>
              </a:defRPr>
            </a:lvl4pPr>
            <a:lvl5pPr marL="2057400" indent="-228600" algn="l" defTabSz="457200" rtl="0" eaLnBrk="1" latinLnBrk="0" hangingPunct="1">
              <a:lnSpc>
                <a:spcPct val="100000"/>
              </a:lnSpc>
              <a:spcBef>
                <a:spcPts val="0"/>
              </a:spcBef>
              <a:spcAft>
                <a:spcPts val="1800"/>
              </a:spcAft>
              <a:buFont typeface="Arial"/>
              <a:buChar char="»"/>
              <a:defRPr sz="18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20000"/>
              </a:lnSpc>
              <a:spcBef>
                <a:spcPct val="0"/>
              </a:spcBef>
              <a:spcAft>
                <a:spcPts val="600"/>
              </a:spcAft>
              <a:buFont typeface="Wingdings" charset="2"/>
              <a:buNone/>
            </a:pPr>
            <a:r>
              <a:rPr lang="en-US" altLang="en-US" sz="2700" b="1" dirty="0">
                <a:solidFill>
                  <a:srgbClr val="31526A"/>
                </a:solidFill>
                <a:latin typeface="BentonSans Regular" panose="02000504020000020004" pitchFamily="2" charset="0"/>
              </a:rPr>
              <a:t>Can</a:t>
            </a:r>
          </a:p>
          <a:p>
            <a:pPr marL="457200" indent="-457200">
              <a:lnSpc>
                <a:spcPct val="120000"/>
              </a:lnSpc>
              <a:spcBef>
                <a:spcPct val="0"/>
              </a:spcBef>
              <a:spcAft>
                <a:spcPts val="600"/>
              </a:spcAft>
              <a:buFont typeface="Arial" panose="020B0604020202020204" pitchFamily="34" charset="0"/>
              <a:buChar char="•"/>
            </a:pPr>
            <a:r>
              <a:rPr lang="en-US" altLang="en-US" sz="1900" dirty="0">
                <a:latin typeface="BentonSans Regular" panose="02000504020000020004" pitchFamily="2" charset="0"/>
              </a:rPr>
              <a:t>Provide a list of experts or leaders in their area</a:t>
            </a:r>
          </a:p>
          <a:p>
            <a:pPr marL="457200" indent="-457200">
              <a:lnSpc>
                <a:spcPct val="120000"/>
              </a:lnSpc>
              <a:spcBef>
                <a:spcPct val="0"/>
              </a:spcBef>
              <a:spcAft>
                <a:spcPts val="600"/>
              </a:spcAft>
              <a:buFont typeface="Arial" panose="020B0604020202020204" pitchFamily="34" charset="0"/>
              <a:buChar char="•"/>
            </a:pPr>
            <a:r>
              <a:rPr lang="en-US" altLang="en-US" sz="1900" dirty="0">
                <a:latin typeface="BentonSans Regular" panose="02000504020000020004" pitchFamily="2" charset="0"/>
              </a:rPr>
              <a:t>Provide names of persons not to contact</a:t>
            </a:r>
          </a:p>
          <a:p>
            <a:pPr marL="0" indent="0">
              <a:lnSpc>
                <a:spcPct val="120000"/>
              </a:lnSpc>
              <a:spcBef>
                <a:spcPct val="0"/>
              </a:spcBef>
              <a:spcAft>
                <a:spcPts val="0"/>
              </a:spcAft>
              <a:buFont typeface="Wingdings" charset="2"/>
              <a:buNone/>
            </a:pPr>
            <a:endParaRPr lang="en-US" altLang="en-US" sz="1400" b="1" dirty="0">
              <a:solidFill>
                <a:srgbClr val="C00000"/>
              </a:solidFill>
              <a:latin typeface="BentonSans Regular" panose="02000504020000020004" pitchFamily="2" charset="0"/>
            </a:endParaRPr>
          </a:p>
          <a:p>
            <a:pPr marL="0" indent="0">
              <a:lnSpc>
                <a:spcPct val="120000"/>
              </a:lnSpc>
              <a:spcBef>
                <a:spcPct val="0"/>
              </a:spcBef>
              <a:spcAft>
                <a:spcPts val="600"/>
              </a:spcAft>
              <a:buFont typeface="Wingdings" charset="2"/>
              <a:buNone/>
            </a:pPr>
            <a:r>
              <a:rPr lang="en-US" altLang="en-US" sz="2700" b="1" dirty="0">
                <a:solidFill>
                  <a:srgbClr val="770D29"/>
                </a:solidFill>
                <a:latin typeface="BentonSans Regular" panose="02000504020000020004" pitchFamily="2" charset="0"/>
              </a:rPr>
              <a:t>Cannot</a:t>
            </a:r>
          </a:p>
          <a:p>
            <a:pPr marL="457200" indent="-457200">
              <a:lnSpc>
                <a:spcPct val="120000"/>
              </a:lnSpc>
              <a:spcBef>
                <a:spcPct val="0"/>
              </a:spcBef>
              <a:spcAft>
                <a:spcPts val="600"/>
              </a:spcAft>
              <a:buFont typeface="Arial" panose="020B0604020202020204" pitchFamily="34" charset="0"/>
              <a:buChar char="•"/>
            </a:pPr>
            <a:r>
              <a:rPr lang="en-US" altLang="en-US" sz="2100" dirty="0">
                <a:latin typeface="BentonSans Regular" panose="02000504020000020004" pitchFamily="2" charset="0"/>
              </a:rPr>
              <a:t>Control the final selection of reviewers</a:t>
            </a:r>
          </a:p>
          <a:p>
            <a:pPr marL="457200" indent="-457200">
              <a:lnSpc>
                <a:spcPct val="120000"/>
              </a:lnSpc>
              <a:spcBef>
                <a:spcPct val="0"/>
              </a:spcBef>
              <a:spcAft>
                <a:spcPts val="600"/>
              </a:spcAft>
              <a:buFont typeface="Arial" panose="020B0604020202020204" pitchFamily="34" charset="0"/>
              <a:buChar char="•"/>
            </a:pPr>
            <a:r>
              <a:rPr lang="en-US" altLang="en-US" sz="2100" dirty="0">
                <a:latin typeface="BentonSans Regular" panose="02000504020000020004" pitchFamily="2" charset="0"/>
              </a:rPr>
              <a:t>Know the final list of reviewers</a:t>
            </a:r>
          </a:p>
          <a:p>
            <a:pPr marL="457200" indent="-457200">
              <a:lnSpc>
                <a:spcPct val="120000"/>
              </a:lnSpc>
              <a:spcBef>
                <a:spcPct val="0"/>
              </a:spcBef>
              <a:spcAft>
                <a:spcPts val="600"/>
              </a:spcAft>
              <a:buFont typeface="Arial" panose="020B0604020202020204" pitchFamily="34" charset="0"/>
              <a:buChar char="•"/>
            </a:pPr>
            <a:r>
              <a:rPr lang="en-US" altLang="en-US" sz="2100" dirty="0">
                <a:latin typeface="BentonSans Regular" panose="02000504020000020004" pitchFamily="2" charset="0"/>
              </a:rPr>
              <a:t>List mentors, close personal friends, co-authors, and collaborators</a:t>
            </a:r>
          </a:p>
          <a:p>
            <a:pPr>
              <a:lnSpc>
                <a:spcPct val="120000"/>
              </a:lnSpc>
              <a:spcAft>
                <a:spcPts val="0"/>
              </a:spcAft>
            </a:pPr>
            <a:endParaRPr lang="en-US" sz="2400" dirty="0">
              <a:latin typeface="BentonSans Regular" panose="02000504020000020004" pitchFamily="2" charset="0"/>
            </a:endParaRPr>
          </a:p>
        </p:txBody>
      </p: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79968" y="330002"/>
            <a:ext cx="1376363" cy="1032272"/>
          </a:xfrm>
          <a:prstGeom prst="rect">
            <a:avLst/>
          </a:prstGeom>
        </p:spPr>
      </p:pic>
    </p:spTree>
    <p:extLst>
      <p:ext uri="{BB962C8B-B14F-4D97-AF65-F5344CB8AC3E}">
        <p14:creationId xmlns:p14="http://schemas.microsoft.com/office/powerpoint/2010/main" val="165014479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D08A5B-6C62-32A6-D573-A293F4E87ACA}"/>
              </a:ext>
            </a:extLst>
          </p:cNvPr>
          <p:cNvSpPr>
            <a:spLocks noGrp="1"/>
          </p:cNvSpPr>
          <p:nvPr>
            <p:ph type="ctrTitle"/>
          </p:nvPr>
        </p:nvSpPr>
        <p:spPr/>
        <p:txBody>
          <a:bodyPr/>
          <a:lstStyle/>
          <a:p>
            <a:r>
              <a:rPr lang="en-US" dirty="0"/>
              <a:t>Candidate’s Statement</a:t>
            </a:r>
          </a:p>
        </p:txBody>
      </p:sp>
      <p:sp>
        <p:nvSpPr>
          <p:cNvPr id="5" name="Text Placeholder 4">
            <a:extLst>
              <a:ext uri="{FF2B5EF4-FFF2-40B4-BE49-F238E27FC236}">
                <a16:creationId xmlns:a16="http://schemas.microsoft.com/office/drawing/2014/main" id="{902F8C71-28AB-8156-BCB0-C399898D87F6}"/>
              </a:ext>
            </a:extLst>
          </p:cNvPr>
          <p:cNvSpPr>
            <a:spLocks noGrp="1"/>
          </p:cNvSpPr>
          <p:nvPr>
            <p:ph type="body" sz="quarter" idx="10"/>
          </p:nvPr>
        </p:nvSpPr>
        <p:spPr/>
        <p:txBody>
          <a:bodyPr/>
          <a:lstStyle/>
          <a:p>
            <a:endParaRPr lang="en-US"/>
          </a:p>
        </p:txBody>
      </p:sp>
      <p:sp>
        <p:nvSpPr>
          <p:cNvPr id="4" name="Rectangle 3"/>
          <p:cNvSpPr>
            <a:spLocks noGrp="1" noChangeArrowheads="1"/>
          </p:cNvSpPr>
          <p:nvPr>
            <p:ph idx="1"/>
          </p:nvPr>
        </p:nvSpPr>
        <p:spPr/>
        <p:txBody>
          <a:bodyPr rtlCol="0">
            <a:normAutofit fontScale="62500" lnSpcReduction="20000"/>
          </a:bodyPr>
          <a:lstStyle/>
          <a:p>
            <a:pPr marL="0" indent="0" eaLnBrk="1" fontAlgn="auto" hangingPunct="1">
              <a:lnSpc>
                <a:spcPct val="120000"/>
              </a:lnSpc>
              <a:spcAft>
                <a:spcPts val="600"/>
              </a:spcAft>
              <a:buNone/>
              <a:defRPr/>
            </a:pPr>
            <a:r>
              <a:rPr lang="en-US" sz="3000" b="1" dirty="0">
                <a:ln w="0"/>
                <a:solidFill>
                  <a:srgbClr val="770D29"/>
                </a:solidFill>
                <a:effectLst>
                  <a:outerShdw blurRad="38100" dist="25400" dir="5400000" algn="ctr" rotWithShape="0">
                    <a:srgbClr val="6E747A">
                      <a:alpha val="43000"/>
                    </a:srgbClr>
                  </a:outerShdw>
                </a:effectLst>
                <a:latin typeface="BentonSans Regular" panose="02000504020000020004" pitchFamily="2" charset="0"/>
              </a:rPr>
              <a:t>It’s Your Unique Story</a:t>
            </a:r>
          </a:p>
          <a:p>
            <a:pPr marL="274320" indent="-274320" eaLnBrk="1" fontAlgn="auto" hangingPunct="1">
              <a:lnSpc>
                <a:spcPct val="120000"/>
              </a:lnSpc>
              <a:spcAft>
                <a:spcPts val="600"/>
              </a:spcAft>
              <a:buFont typeface="Arial" pitchFamily="34" charset="0"/>
              <a:buChar char="•"/>
              <a:defRPr/>
            </a:pPr>
            <a:r>
              <a:rPr lang="en-US" sz="2800" dirty="0">
                <a:solidFill>
                  <a:schemeClr val="tx1"/>
                </a:solidFill>
                <a:latin typeface="BentonSans Regular" panose="02000504020000020004" pitchFamily="2" charset="0"/>
              </a:rPr>
              <a:t>Narrative addressing one’s work (7 pages single-spaced</a:t>
            </a:r>
            <a:r>
              <a:rPr lang="en-US" sz="2200" dirty="0">
                <a:solidFill>
                  <a:schemeClr val="tx1"/>
                </a:solidFill>
                <a:latin typeface="BentonSans Regular" panose="02000504020000020004" pitchFamily="2" charset="0"/>
              </a:rPr>
              <a:t>)</a:t>
            </a:r>
            <a:endParaRPr lang="en-US" sz="2800" dirty="0">
              <a:solidFill>
                <a:schemeClr val="tx1"/>
              </a:solidFill>
              <a:latin typeface="BentonSans Regular" panose="02000504020000020004" pitchFamily="2" charset="0"/>
            </a:endParaRPr>
          </a:p>
          <a:p>
            <a:pPr marL="777240" lvl="1" indent="-457200" eaLnBrk="1" fontAlgn="auto" hangingPunct="1">
              <a:lnSpc>
                <a:spcPct val="120000"/>
              </a:lnSpc>
              <a:spcAft>
                <a:spcPts val="600"/>
              </a:spcAft>
              <a:buFont typeface="Wingdings" panose="05000000000000000000" pitchFamily="2" charset="2"/>
              <a:buChar char="§"/>
              <a:defRPr/>
            </a:pPr>
            <a:r>
              <a:rPr lang="en-US" sz="2600" dirty="0">
                <a:solidFill>
                  <a:schemeClr val="tx1"/>
                </a:solidFill>
                <a:latin typeface="BentonSans Regular" panose="02000504020000020004" pitchFamily="2" charset="0"/>
              </a:rPr>
              <a:t>Option to split 5/2 with area of excellence</a:t>
            </a:r>
          </a:p>
          <a:p>
            <a:pPr marL="777240" lvl="1" indent="-457200" eaLnBrk="1" fontAlgn="auto" hangingPunct="1">
              <a:lnSpc>
                <a:spcPct val="120000"/>
              </a:lnSpc>
              <a:spcAft>
                <a:spcPts val="600"/>
              </a:spcAft>
              <a:buFont typeface="Wingdings" panose="05000000000000000000" pitchFamily="2" charset="2"/>
              <a:buChar char="§"/>
              <a:defRPr/>
            </a:pPr>
            <a:r>
              <a:rPr lang="en-US" sz="2600" dirty="0">
                <a:solidFill>
                  <a:schemeClr val="tx1"/>
                </a:solidFill>
                <a:latin typeface="BentonSans Regular" panose="02000504020000020004" pitchFamily="2" charset="0"/>
              </a:rPr>
              <a:t>MUST contain a </a:t>
            </a:r>
            <a:r>
              <a:rPr lang="en-US" sz="2600" b="1" dirty="0">
                <a:solidFill>
                  <a:schemeClr val="tx1"/>
                </a:solidFill>
                <a:latin typeface="BentonSans Regular" panose="02000504020000020004" pitchFamily="2" charset="0"/>
              </a:rPr>
              <a:t>teaching philosophy (either separate or incorporated into the Candidate Statement.  </a:t>
            </a:r>
            <a:r>
              <a:rPr lang="en-US" sz="2600" b="1" dirty="0">
                <a:latin typeface="BentonSans Regular" panose="02000504020000020004" pitchFamily="2" charset="0"/>
              </a:rPr>
              <a:t>See the CTL for assistance.)</a:t>
            </a:r>
            <a:endParaRPr lang="en-US" sz="2600" dirty="0">
              <a:solidFill>
                <a:schemeClr val="tx1"/>
              </a:solidFill>
              <a:latin typeface="BentonSans Regular" panose="02000504020000020004" pitchFamily="2" charset="0"/>
            </a:endParaRPr>
          </a:p>
          <a:p>
            <a:pPr marL="274320" indent="-274320" eaLnBrk="1" fontAlgn="auto" hangingPunct="1">
              <a:lnSpc>
                <a:spcPct val="120000"/>
              </a:lnSpc>
              <a:spcAft>
                <a:spcPts val="600"/>
              </a:spcAft>
              <a:buFont typeface="Arial" pitchFamily="34" charset="0"/>
              <a:buChar char="•"/>
              <a:defRPr/>
            </a:pPr>
            <a:r>
              <a:rPr lang="en-US" sz="2800" dirty="0">
                <a:solidFill>
                  <a:schemeClr val="tx1"/>
                </a:solidFill>
                <a:latin typeface="BentonSans Regular" panose="02000504020000020004" pitchFamily="2" charset="0"/>
              </a:rPr>
              <a:t>Well-organized with headings/subheadings</a:t>
            </a:r>
          </a:p>
          <a:p>
            <a:pPr marL="777240" lvl="1" indent="-457200" eaLnBrk="1" fontAlgn="auto" hangingPunct="1">
              <a:lnSpc>
                <a:spcPct val="120000"/>
              </a:lnSpc>
              <a:spcAft>
                <a:spcPts val="600"/>
              </a:spcAft>
              <a:buFont typeface="Wingdings" panose="05000000000000000000" pitchFamily="2" charset="2"/>
              <a:buChar char="§"/>
              <a:defRPr/>
            </a:pPr>
            <a:r>
              <a:rPr lang="en-US" sz="2600" dirty="0">
                <a:solidFill>
                  <a:schemeClr val="tx1"/>
                </a:solidFill>
                <a:latin typeface="BentonSans Regular" panose="02000504020000020004" pitchFamily="2" charset="0"/>
              </a:rPr>
              <a:t>Understandable outside of discipline</a:t>
            </a:r>
          </a:p>
          <a:p>
            <a:pPr marL="777240" lvl="1" indent="-457200" eaLnBrk="1" fontAlgn="auto" hangingPunct="1">
              <a:lnSpc>
                <a:spcPct val="120000"/>
              </a:lnSpc>
              <a:spcAft>
                <a:spcPts val="600"/>
              </a:spcAft>
              <a:buFont typeface="Wingdings" panose="05000000000000000000" pitchFamily="2" charset="2"/>
              <a:buChar char="§"/>
              <a:defRPr/>
            </a:pPr>
            <a:r>
              <a:rPr lang="en-US" sz="2600" dirty="0">
                <a:solidFill>
                  <a:schemeClr val="tx1"/>
                </a:solidFill>
                <a:latin typeface="BentonSans Regular" panose="02000504020000020004" pitchFamily="2" charset="0"/>
              </a:rPr>
              <a:t>Reflective, explanatory, well-written</a:t>
            </a:r>
          </a:p>
          <a:p>
            <a:pPr marL="274320" indent="-274320" eaLnBrk="1" fontAlgn="auto" hangingPunct="1">
              <a:lnSpc>
                <a:spcPct val="120000"/>
              </a:lnSpc>
              <a:spcAft>
                <a:spcPts val="600"/>
              </a:spcAft>
              <a:buFont typeface="Arial" pitchFamily="34" charset="0"/>
              <a:buChar char="•"/>
              <a:defRPr/>
            </a:pPr>
            <a:r>
              <a:rPr lang="en-US" sz="2800" dirty="0">
                <a:solidFill>
                  <a:schemeClr val="tx1"/>
                </a:solidFill>
                <a:latin typeface="BentonSans Regular" panose="02000504020000020004" pitchFamily="2" charset="0"/>
              </a:rPr>
              <a:t>Identify present and future focus</a:t>
            </a:r>
          </a:p>
          <a:p>
            <a:pPr marL="274320" indent="-274320" eaLnBrk="1" fontAlgn="auto" hangingPunct="1">
              <a:lnSpc>
                <a:spcPct val="120000"/>
              </a:lnSpc>
              <a:spcAft>
                <a:spcPts val="600"/>
              </a:spcAft>
              <a:buFont typeface="Arial" pitchFamily="34" charset="0"/>
              <a:buChar char="•"/>
              <a:defRPr/>
            </a:pPr>
            <a:r>
              <a:rPr lang="en-US" sz="2800" dirty="0">
                <a:solidFill>
                  <a:schemeClr val="tx1"/>
                </a:solidFill>
                <a:latin typeface="BentonSans Regular" panose="02000504020000020004" pitchFamily="2" charset="0"/>
              </a:rPr>
              <a:t>Describe journey and accomplishments in each area of evaluation </a:t>
            </a:r>
          </a:p>
          <a:p>
            <a:pPr marL="274320" indent="-274320" eaLnBrk="1" fontAlgn="auto" hangingPunct="1">
              <a:lnSpc>
                <a:spcPct val="120000"/>
              </a:lnSpc>
              <a:spcAft>
                <a:spcPts val="600"/>
              </a:spcAft>
              <a:buFont typeface="Arial" pitchFamily="34" charset="0"/>
              <a:buChar char="•"/>
              <a:defRPr/>
            </a:pPr>
            <a:r>
              <a:rPr lang="en-US" sz="2800" dirty="0">
                <a:solidFill>
                  <a:schemeClr val="tx1"/>
                </a:solidFill>
                <a:latin typeface="BentonSans Regular" panose="02000504020000020004" pitchFamily="2" charset="0"/>
              </a:rPr>
              <a:t>Discuss outcomes, impact, and significance of your work</a:t>
            </a:r>
          </a:p>
          <a:p>
            <a:pPr marL="0" indent="0" eaLnBrk="1" fontAlgn="auto" hangingPunct="1">
              <a:lnSpc>
                <a:spcPct val="120000"/>
              </a:lnSpc>
              <a:spcAft>
                <a:spcPts val="600"/>
              </a:spcAft>
              <a:buNone/>
              <a:defRPr/>
            </a:pPr>
            <a:r>
              <a:rPr lang="en-US" sz="2800" b="1" dirty="0">
                <a:ln w="0"/>
                <a:solidFill>
                  <a:srgbClr val="770D29"/>
                </a:solidFill>
                <a:effectLst>
                  <a:outerShdw blurRad="38100" dist="25400" dir="5400000" algn="ctr" rotWithShape="0">
                    <a:srgbClr val="6E747A">
                      <a:alpha val="43000"/>
                    </a:srgbClr>
                  </a:outerShdw>
                </a:effectLst>
                <a:latin typeface="BentonSans Regular" panose="02000504020000020004" pitchFamily="2" charset="0"/>
              </a:rPr>
              <a:t>Speaks</a:t>
            </a:r>
            <a:r>
              <a:rPr lang="en-US" sz="2800" b="1" dirty="0">
                <a:ln w="0"/>
                <a:solidFill>
                  <a:srgbClr val="8E0000"/>
                </a:solidFill>
                <a:effectLst>
                  <a:outerShdw blurRad="38100" dist="25400" dir="5400000" algn="ctr" rotWithShape="0">
                    <a:srgbClr val="6E747A">
                      <a:alpha val="43000"/>
                    </a:srgbClr>
                  </a:outerShdw>
                </a:effectLst>
                <a:latin typeface="BentonSans Regular" panose="02000504020000020004" pitchFamily="2" charset="0"/>
              </a:rPr>
              <a:t> FOR YOU at all levels of review</a:t>
            </a:r>
          </a:p>
        </p:txBody>
      </p:sp>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t="3199" b="20471"/>
          <a:stretch/>
        </p:blipFill>
        <p:spPr>
          <a:xfrm flipH="1">
            <a:off x="6989453" y="427086"/>
            <a:ext cx="1154842" cy="135855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43648876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CE129F5-0AB8-690E-03B5-59E48557BB9F}"/>
              </a:ext>
            </a:extLst>
          </p:cNvPr>
          <p:cNvSpPr>
            <a:spLocks noGrp="1"/>
          </p:cNvSpPr>
          <p:nvPr>
            <p:ph type="ctrTitle"/>
          </p:nvPr>
        </p:nvSpPr>
        <p:spPr/>
        <p:txBody>
          <a:bodyPr>
            <a:normAutofit/>
          </a:bodyPr>
          <a:lstStyle/>
          <a:p>
            <a:r>
              <a:rPr lang="en-US" sz="3200" dirty="0">
                <a:solidFill>
                  <a:schemeClr val="tx1"/>
                </a:solidFill>
                <a:latin typeface="BentonSans Regular" panose="02000504020000020004" pitchFamily="2" charset="0"/>
              </a:rPr>
              <a:t>“Bins” in the IUPUI CV</a:t>
            </a:r>
            <a:endParaRPr lang="en-US" dirty="0"/>
          </a:p>
        </p:txBody>
      </p:sp>
      <p:sp>
        <p:nvSpPr>
          <p:cNvPr id="6" name="Text Placeholder 5">
            <a:extLst>
              <a:ext uri="{FF2B5EF4-FFF2-40B4-BE49-F238E27FC236}">
                <a16:creationId xmlns:a16="http://schemas.microsoft.com/office/drawing/2014/main" id="{E12CBDA8-2B81-D667-E0A1-EDA0523A6B6A}"/>
              </a:ext>
            </a:extLst>
          </p:cNvPr>
          <p:cNvSpPr>
            <a:spLocks noGrp="1"/>
          </p:cNvSpPr>
          <p:nvPr>
            <p:ph type="body" sz="quarter" idx="10"/>
          </p:nvPr>
        </p:nvSpPr>
        <p:spPr/>
        <p:txBody>
          <a:bodyPr/>
          <a:lstStyle/>
          <a:p>
            <a:endParaRPr lang="en-US"/>
          </a:p>
        </p:txBody>
      </p:sp>
      <p:sp>
        <p:nvSpPr>
          <p:cNvPr id="4" name="Content Placeholder 2"/>
          <p:cNvSpPr>
            <a:spLocks noGrp="1"/>
          </p:cNvSpPr>
          <p:nvPr>
            <p:ph idx="1"/>
          </p:nvPr>
        </p:nvSpPr>
        <p:spPr/>
        <p:txBody>
          <a:bodyPr>
            <a:normAutofit/>
          </a:bodyPr>
          <a:lstStyle/>
          <a:p>
            <a:r>
              <a:rPr lang="en-US" sz="2000" dirty="0">
                <a:latin typeface="BentonSans Regular" panose="02000504020000020004" pitchFamily="2" charset="0"/>
              </a:rPr>
              <a:t>Everything needs to be tagged as belonging to </a:t>
            </a:r>
            <a:r>
              <a:rPr lang="en-US" sz="2000" i="1" dirty="0">
                <a:latin typeface="BentonSans Regular" panose="02000504020000020004" pitchFamily="2" charset="0"/>
              </a:rPr>
              <a:t>Teaching or Service.  </a:t>
            </a:r>
          </a:p>
          <a:p>
            <a:r>
              <a:rPr lang="en-US" sz="2000" dirty="0">
                <a:latin typeface="BentonSans Regular" panose="02000504020000020004" pitchFamily="2" charset="0"/>
              </a:rPr>
              <a:t>Individual items could potentially be in either Service or Teaching:  prioritize your area of excellence.</a:t>
            </a:r>
          </a:p>
          <a:p>
            <a:r>
              <a:rPr lang="en-US" sz="2000" dirty="0">
                <a:latin typeface="BentonSans Regular" panose="02000504020000020004" pitchFamily="2" charset="0"/>
              </a:rPr>
              <a:t>“Bins” are indicated in DMAI by means of “areas” (see the Dossier Prep workshop.). You can always re-bin items as you see how things look.  </a:t>
            </a:r>
          </a:p>
          <a:p>
            <a:r>
              <a:rPr lang="en-US" sz="2000" dirty="0">
                <a:latin typeface="BentonSans Regular" panose="02000504020000020004" pitchFamily="2" charset="0"/>
              </a:rPr>
              <a:t>Student contact of any kind can be considered ‘teaching’ work.   </a:t>
            </a:r>
          </a:p>
        </p:txBody>
      </p:sp>
      <p:sp>
        <p:nvSpPr>
          <p:cNvPr id="2" name="TextBox 1"/>
          <p:cNvSpPr txBox="1"/>
          <p:nvPr/>
        </p:nvSpPr>
        <p:spPr>
          <a:xfrm>
            <a:off x="609582" y="5342293"/>
            <a:ext cx="8229600" cy="646331"/>
          </a:xfrm>
          <a:prstGeom prst="rect">
            <a:avLst/>
          </a:prstGeom>
          <a:solidFill>
            <a:schemeClr val="bg1">
              <a:lumMod val="85000"/>
            </a:schemeClr>
          </a:solidFill>
        </p:spPr>
        <p:txBody>
          <a:bodyPr wrap="square" rtlCol="0">
            <a:spAutoFit/>
          </a:bodyPr>
          <a:lstStyle/>
          <a:p>
            <a:pPr algn="ctr"/>
            <a:r>
              <a:rPr lang="en-US" dirty="0"/>
              <a:t>Clinical faculty cannot be promoted on “research”</a:t>
            </a:r>
          </a:p>
          <a:p>
            <a:pPr algn="ctr"/>
            <a:r>
              <a:rPr lang="en-US" i="1" dirty="0"/>
              <a:t>Scholarship of teaching is labelled as “teaching.”</a:t>
            </a:r>
          </a:p>
        </p:txBody>
      </p:sp>
    </p:spTree>
    <p:extLst>
      <p:ext uri="{BB962C8B-B14F-4D97-AF65-F5344CB8AC3E}">
        <p14:creationId xmlns:p14="http://schemas.microsoft.com/office/powerpoint/2010/main" val="3790765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noAutofit/>
          </a:bodyPr>
          <a:lstStyle/>
          <a:p>
            <a:r>
              <a:rPr lang="en-US" sz="4000" dirty="0">
                <a:solidFill>
                  <a:srgbClr val="404041"/>
                </a:solidFill>
                <a:latin typeface="BentonSans Regular" panose="02000504020000020004" pitchFamily="2" charset="0"/>
              </a:rPr>
              <a:t>Agenda</a:t>
            </a:r>
          </a:p>
        </p:txBody>
      </p:sp>
      <p:sp>
        <p:nvSpPr>
          <p:cNvPr id="3" name="Text Placeholder 2">
            <a:extLst>
              <a:ext uri="{FF2B5EF4-FFF2-40B4-BE49-F238E27FC236}">
                <a16:creationId xmlns:a16="http://schemas.microsoft.com/office/drawing/2014/main" id="{FBD2E6A8-EE35-75E5-E66A-D879FD0BF298}"/>
              </a:ext>
            </a:extLst>
          </p:cNvPr>
          <p:cNvSpPr>
            <a:spLocks noGrp="1"/>
          </p:cNvSpPr>
          <p:nvPr>
            <p:ph type="body" sz="quarter" idx="10"/>
          </p:nvPr>
        </p:nvSpPr>
        <p:spPr/>
        <p:txBody>
          <a:bodyPr/>
          <a:lstStyle/>
          <a:p>
            <a:endParaRPr lang="en-US"/>
          </a:p>
        </p:txBody>
      </p:sp>
      <p:sp>
        <p:nvSpPr>
          <p:cNvPr id="5" name="Content Placeholder 4"/>
          <p:cNvSpPr>
            <a:spLocks noGrp="1"/>
          </p:cNvSpPr>
          <p:nvPr>
            <p:ph idx="1"/>
          </p:nvPr>
        </p:nvSpPr>
        <p:spPr/>
        <p:txBody>
          <a:bodyPr>
            <a:noAutofit/>
          </a:bodyPr>
          <a:lstStyle/>
          <a:p>
            <a:pPr>
              <a:spcAft>
                <a:spcPts val="1200"/>
              </a:spcAft>
            </a:pPr>
            <a:r>
              <a:rPr lang="en-US" sz="2400" dirty="0">
                <a:latin typeface="BentonSans Regular" panose="02000504020000020004" pitchFamily="2" charset="0"/>
              </a:rPr>
              <a:t>Teaching at IU and IUPUI</a:t>
            </a:r>
          </a:p>
          <a:p>
            <a:pPr>
              <a:spcAft>
                <a:spcPts val="1200"/>
              </a:spcAft>
            </a:pPr>
            <a:r>
              <a:rPr lang="en-US" sz="2400" dirty="0">
                <a:latin typeface="BentonSans Regular" panose="02000504020000020004" pitchFamily="2" charset="0"/>
              </a:rPr>
              <a:t>Developing Excellence in Teaching</a:t>
            </a:r>
          </a:p>
          <a:p>
            <a:pPr>
              <a:spcAft>
                <a:spcPts val="1200"/>
              </a:spcAft>
            </a:pPr>
            <a:r>
              <a:rPr lang="en-US" sz="2400" dirty="0">
                <a:latin typeface="BentonSans Regular" panose="02000504020000020004" pitchFamily="2" charset="0"/>
              </a:rPr>
              <a:t>Defining Excellence</a:t>
            </a:r>
          </a:p>
          <a:p>
            <a:pPr>
              <a:spcAft>
                <a:spcPts val="1200"/>
              </a:spcAft>
            </a:pPr>
            <a:r>
              <a:rPr lang="en-US" sz="2400" dirty="0">
                <a:latin typeface="BentonSans Regular" panose="02000504020000020004" pitchFamily="2" charset="0"/>
              </a:rPr>
              <a:t>Documenting Excellence in Teaching</a:t>
            </a:r>
          </a:p>
          <a:p>
            <a:pPr>
              <a:spcAft>
                <a:spcPts val="1200"/>
              </a:spcAft>
            </a:pPr>
            <a:r>
              <a:rPr lang="en-US" sz="2400" dirty="0" err="1">
                <a:latin typeface="BentonSans Regular" panose="02000504020000020004" pitchFamily="2" charset="0"/>
              </a:rPr>
              <a:t>eDossier</a:t>
            </a:r>
            <a:endParaRPr lang="en-US" sz="2400" dirty="0">
              <a:latin typeface="BentonSans Regular" panose="02000504020000020004" pitchFamily="2" charset="0"/>
            </a:endParaRPr>
          </a:p>
        </p:txBody>
      </p:sp>
    </p:spTree>
    <p:extLst>
      <p:ext uri="{BB962C8B-B14F-4D97-AF65-F5344CB8AC3E}">
        <p14:creationId xmlns:p14="http://schemas.microsoft.com/office/powerpoint/2010/main" val="370201977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AC0325-A58F-1F45-6C86-E5367BC59C6B}"/>
              </a:ext>
            </a:extLst>
          </p:cNvPr>
          <p:cNvSpPr>
            <a:spLocks noGrp="1"/>
          </p:cNvSpPr>
          <p:nvPr>
            <p:ph type="ctrTitle"/>
          </p:nvPr>
        </p:nvSpPr>
        <p:spPr/>
        <p:txBody>
          <a:bodyPr>
            <a:normAutofit fontScale="90000"/>
          </a:bodyPr>
          <a:lstStyle/>
          <a:p>
            <a:r>
              <a:rPr lang="en-US" sz="3200" dirty="0">
                <a:latin typeface="BentonSans Regular" panose="02000504020000020004" pitchFamily="2" charset="0"/>
              </a:rPr>
              <a:t>Making the unseen, obvious:                        at IUPUI </a:t>
            </a:r>
            <a:r>
              <a:rPr lang="en-US" sz="3200" dirty="0" err="1">
                <a:solidFill>
                  <a:srgbClr val="770D29"/>
                </a:solidFill>
                <a:latin typeface="BentonSans Regular" panose="02000504020000020004" pitchFamily="2" charset="0"/>
              </a:rPr>
              <a:t>eDossier</a:t>
            </a:r>
            <a:br>
              <a:rPr lang="en-US" sz="3200" dirty="0">
                <a:solidFill>
                  <a:srgbClr val="770D29"/>
                </a:solidFill>
                <a:latin typeface="BentonSans Regular" panose="02000504020000020004" pitchFamily="2" charset="0"/>
              </a:rPr>
            </a:br>
            <a:endParaRPr lang="en-US" dirty="0"/>
          </a:p>
        </p:txBody>
      </p:sp>
      <p:sp>
        <p:nvSpPr>
          <p:cNvPr id="5" name="Text Placeholder 4">
            <a:extLst>
              <a:ext uri="{FF2B5EF4-FFF2-40B4-BE49-F238E27FC236}">
                <a16:creationId xmlns:a16="http://schemas.microsoft.com/office/drawing/2014/main" id="{489CA966-8298-7524-A901-87C8FBD6FD0E}"/>
              </a:ext>
            </a:extLst>
          </p:cNvPr>
          <p:cNvSpPr>
            <a:spLocks noGrp="1"/>
          </p:cNvSpPr>
          <p:nvPr>
            <p:ph type="body" sz="quarter" idx="10"/>
          </p:nvPr>
        </p:nvSpPr>
        <p:spPr/>
        <p:txBody>
          <a:bodyPr/>
          <a:lstStyle/>
          <a:p>
            <a:endParaRPr lang="en-US"/>
          </a:p>
        </p:txBody>
      </p:sp>
      <p:sp>
        <p:nvSpPr>
          <p:cNvPr id="4" name="Content Placeholder 2"/>
          <p:cNvSpPr>
            <a:spLocks noGrp="1"/>
          </p:cNvSpPr>
          <p:nvPr>
            <p:ph idx="1"/>
          </p:nvPr>
        </p:nvSpPr>
        <p:spPr/>
        <p:txBody>
          <a:bodyPr>
            <a:normAutofit fontScale="85000" lnSpcReduction="20000"/>
          </a:bodyPr>
          <a:lstStyle/>
          <a:p>
            <a:pPr>
              <a:buFont typeface="Arial" panose="020B0604020202020204" pitchFamily="34" charset="0"/>
              <a:buChar char="•"/>
            </a:pPr>
            <a:r>
              <a:rPr lang="en-US" sz="2400" dirty="0">
                <a:solidFill>
                  <a:schemeClr val="bg1">
                    <a:lumMod val="65000"/>
                  </a:schemeClr>
                </a:solidFill>
                <a:latin typeface="BentonSans Regular" panose="02000504020000020004" pitchFamily="2" charset="0"/>
              </a:rPr>
              <a:t>External Reviews </a:t>
            </a:r>
          </a:p>
          <a:p>
            <a:pPr>
              <a:buFont typeface="Arial" panose="020B0604020202020204" pitchFamily="34" charset="0"/>
              <a:buChar char="•"/>
            </a:pPr>
            <a:r>
              <a:rPr lang="en-US" sz="2400" dirty="0">
                <a:latin typeface="BentonSans Regular" panose="02000504020000020004" pitchFamily="2" charset="0"/>
              </a:rPr>
              <a:t>Candidate’s statement</a:t>
            </a:r>
          </a:p>
          <a:p>
            <a:pPr>
              <a:buFont typeface="Arial" panose="020B0604020202020204" pitchFamily="34" charset="0"/>
              <a:buChar char="•"/>
            </a:pPr>
            <a:r>
              <a:rPr lang="en-US" sz="2400" dirty="0">
                <a:latin typeface="BentonSans Regular" panose="02000504020000020004" pitchFamily="2" charset="0"/>
              </a:rPr>
              <a:t>IUPUI CV</a:t>
            </a:r>
          </a:p>
          <a:p>
            <a:pPr>
              <a:buFont typeface="Arial" panose="020B0604020202020204" pitchFamily="34" charset="0"/>
              <a:buChar char="•"/>
            </a:pPr>
            <a:r>
              <a:rPr lang="en-US" sz="2400" dirty="0">
                <a:latin typeface="BentonSans Regular" panose="02000504020000020004" pitchFamily="2" charset="0"/>
              </a:rPr>
              <a:t>Main sections of </a:t>
            </a:r>
            <a:r>
              <a:rPr lang="en-US" sz="2400" dirty="0" err="1">
                <a:latin typeface="BentonSans Regular" panose="02000504020000020004" pitchFamily="2" charset="0"/>
              </a:rPr>
              <a:t>eDossier</a:t>
            </a:r>
            <a:r>
              <a:rPr lang="en-US" sz="2400" dirty="0">
                <a:latin typeface="BentonSans Regular" panose="02000504020000020004" pitchFamily="2" charset="0"/>
              </a:rPr>
              <a:t> (50 pages)</a:t>
            </a:r>
          </a:p>
          <a:p>
            <a:pPr marL="457200" lvl="1" indent="0">
              <a:buNone/>
            </a:pPr>
            <a:r>
              <a:rPr lang="en-US" sz="2400" i="1" dirty="0">
                <a:latin typeface="BentonSans Regular" panose="02000504020000020004" pitchFamily="2" charset="0"/>
              </a:rPr>
              <a:t>-	Summarized and reflective materials</a:t>
            </a:r>
          </a:p>
          <a:p>
            <a:pPr lvl="1">
              <a:buFontTx/>
              <a:buChar char="-"/>
            </a:pPr>
            <a:r>
              <a:rPr lang="en-US" sz="2400" i="1" dirty="0">
                <a:latin typeface="BentonSans Regular" panose="02000504020000020004" pitchFamily="2" charset="0"/>
              </a:rPr>
              <a:t>Illustrations of key points</a:t>
            </a:r>
          </a:p>
          <a:p>
            <a:pPr>
              <a:buFont typeface="Arial" panose="020B0604020202020204" pitchFamily="34" charset="0"/>
              <a:buChar char="•"/>
            </a:pPr>
            <a:r>
              <a:rPr lang="en-US" sz="2400" dirty="0">
                <a:solidFill>
                  <a:schemeClr val="bg1">
                    <a:lumMod val="65000"/>
                  </a:schemeClr>
                </a:solidFill>
                <a:latin typeface="BentonSans Regular" panose="02000504020000020004" pitchFamily="2" charset="0"/>
              </a:rPr>
              <a:t>Letters Solicited by Chair</a:t>
            </a:r>
          </a:p>
          <a:p>
            <a:pPr>
              <a:buFont typeface="Arial" panose="020B0604020202020204" pitchFamily="34" charset="0"/>
              <a:buChar char="•"/>
            </a:pPr>
            <a:r>
              <a:rPr lang="en-US" sz="2400" dirty="0">
                <a:latin typeface="BentonSans Regular" panose="02000504020000020004" pitchFamily="2" charset="0"/>
              </a:rPr>
              <a:t>Appendices (not reviewed at campus)</a:t>
            </a:r>
          </a:p>
          <a:p>
            <a:pPr marL="457200" lvl="1" indent="0">
              <a:buNone/>
            </a:pPr>
            <a:r>
              <a:rPr lang="en-US" sz="2400" i="1" dirty="0">
                <a:latin typeface="BentonSans Regular" panose="02000504020000020004" pitchFamily="2" charset="0"/>
              </a:rPr>
              <a:t>-	Raw materials</a:t>
            </a:r>
          </a:p>
        </p:txBody>
      </p:sp>
      <p:sp>
        <p:nvSpPr>
          <p:cNvPr id="6" name="Down Arrow 5"/>
          <p:cNvSpPr/>
          <p:nvPr/>
        </p:nvSpPr>
        <p:spPr>
          <a:xfrm>
            <a:off x="7231599" y="1417638"/>
            <a:ext cx="1066800" cy="5038246"/>
          </a:xfrm>
          <a:prstGeom prst="downArrow">
            <a:avLst/>
          </a:prstGeom>
          <a:solidFill>
            <a:srgbClr val="770D29"/>
          </a:solidFill>
          <a:ln>
            <a:solidFill>
              <a:srgbClr val="770D29"/>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solidFill>
                <a:srgbClr val="770D29"/>
              </a:solidFill>
            </a:endParaRPr>
          </a:p>
        </p:txBody>
      </p:sp>
      <p:sp>
        <p:nvSpPr>
          <p:cNvPr id="7" name="TextBox 6"/>
          <p:cNvSpPr txBox="1"/>
          <p:nvPr/>
        </p:nvSpPr>
        <p:spPr>
          <a:xfrm>
            <a:off x="6912974" y="1634569"/>
            <a:ext cx="1676400" cy="369332"/>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pPr algn="ctr"/>
            <a:r>
              <a:rPr lang="en-US" dirty="0">
                <a:latin typeface="BentonSans Regular" panose="02000504020000020004" pitchFamily="2" charset="0"/>
              </a:rPr>
              <a:t>Most read</a:t>
            </a:r>
          </a:p>
        </p:txBody>
      </p:sp>
      <p:sp>
        <p:nvSpPr>
          <p:cNvPr id="8" name="TextBox 7"/>
          <p:cNvSpPr txBox="1"/>
          <p:nvPr/>
        </p:nvSpPr>
        <p:spPr>
          <a:xfrm>
            <a:off x="6926799" y="5073134"/>
            <a:ext cx="1676400" cy="369332"/>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pPr algn="ctr"/>
            <a:r>
              <a:rPr lang="en-US" dirty="0">
                <a:latin typeface="BentonSans Regular" panose="02000504020000020004" pitchFamily="2" charset="0"/>
              </a:rPr>
              <a:t>Least read</a:t>
            </a:r>
          </a:p>
        </p:txBody>
      </p:sp>
    </p:spTree>
    <p:extLst>
      <p:ext uri="{BB962C8B-B14F-4D97-AF65-F5344CB8AC3E}">
        <p14:creationId xmlns:p14="http://schemas.microsoft.com/office/powerpoint/2010/main" val="31771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539F5B-A737-BE4B-9999-42A8F3F5E209}"/>
              </a:ext>
            </a:extLst>
          </p:cNvPr>
          <p:cNvSpPr>
            <a:spLocks noGrp="1"/>
          </p:cNvSpPr>
          <p:nvPr>
            <p:ph type="title"/>
          </p:nvPr>
        </p:nvSpPr>
        <p:spPr>
          <a:xfrm>
            <a:off x="506693" y="3416047"/>
            <a:ext cx="7981323" cy="569543"/>
          </a:xfrm>
        </p:spPr>
        <p:txBody>
          <a:bodyPr/>
          <a:lstStyle/>
          <a:p>
            <a:r>
              <a:rPr lang="en-US" dirty="0" err="1"/>
              <a:t>eDossier</a:t>
            </a:r>
            <a:endParaRPr lang="en-US" dirty="0"/>
          </a:p>
        </p:txBody>
      </p:sp>
      <p:sp>
        <p:nvSpPr>
          <p:cNvPr id="4" name="TextBox 3">
            <a:extLst>
              <a:ext uri="{FF2B5EF4-FFF2-40B4-BE49-F238E27FC236}">
                <a16:creationId xmlns:a16="http://schemas.microsoft.com/office/drawing/2014/main" id="{4D8678F4-77D4-DF48-9BFF-F7DA1A6EE63A}"/>
              </a:ext>
            </a:extLst>
          </p:cNvPr>
          <p:cNvSpPr txBox="1"/>
          <p:nvPr/>
        </p:nvSpPr>
        <p:spPr>
          <a:xfrm>
            <a:off x="4065104" y="4244009"/>
            <a:ext cx="4025348" cy="1200329"/>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r>
              <a:rPr lang="en-US" dirty="0">
                <a:hlinkClick r:id="rId2"/>
              </a:rPr>
              <a:t>Workshop materials</a:t>
            </a:r>
            <a:r>
              <a:rPr lang="en-US" dirty="0"/>
              <a:t>:  Dossier Prep</a:t>
            </a:r>
          </a:p>
          <a:p>
            <a:endParaRPr lang="en-US" dirty="0"/>
          </a:p>
          <a:p>
            <a:r>
              <a:rPr lang="en-US" dirty="0">
                <a:hlinkClick r:id="rId3"/>
              </a:rPr>
              <a:t>P&amp;T Guidelines </a:t>
            </a:r>
            <a:r>
              <a:rPr lang="en-US" i="1" dirty="0"/>
              <a:t>give screenshots, lists, and explanations</a:t>
            </a:r>
            <a:endParaRPr lang="en-US" dirty="0"/>
          </a:p>
        </p:txBody>
      </p:sp>
    </p:spTree>
    <p:extLst>
      <p:ext uri="{BB962C8B-B14F-4D97-AF65-F5344CB8AC3E}">
        <p14:creationId xmlns:p14="http://schemas.microsoft.com/office/powerpoint/2010/main" val="141781864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 y="647699"/>
            <a:ext cx="3581400" cy="2622364"/>
          </a:xfrm>
          <a:prstGeom prst="rect">
            <a:avLst/>
          </a:prstGeom>
        </p:spPr>
      </p:pic>
      <p:pic>
        <p:nvPicPr>
          <p:cNvPr id="6" name="Picture 5"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 y="3270063"/>
            <a:ext cx="3452536" cy="1952791"/>
          </a:xfrm>
          <a:prstGeom prst="rect">
            <a:avLst/>
          </a:prstGeom>
        </p:spPr>
      </p:pic>
      <p:pic>
        <p:nvPicPr>
          <p:cNvPr id="3" name="Picture 2" descr="Screen Clippi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62136" y="647699"/>
            <a:ext cx="4535217" cy="215847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04047397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847492" y="82236"/>
            <a:ext cx="3566745" cy="6463308"/>
          </a:xfrm>
          <a:prstGeom prst="rect">
            <a:avLst/>
          </a:prstGeom>
          <a:noFill/>
        </p:spPr>
        <p:txBody>
          <a:bodyPr wrap="square" rtlCol="0">
            <a:spAutoFit/>
          </a:bodyPr>
          <a:lstStyle/>
          <a:p>
            <a:r>
              <a:rPr lang="en-US" dirty="0">
                <a:latin typeface="BentonSans Regular" panose="02000504020000020004" pitchFamily="2" charset="0"/>
              </a:rPr>
              <a:t>All the raw material:</a:t>
            </a:r>
          </a:p>
          <a:p>
            <a:endParaRPr lang="en-US" dirty="0">
              <a:latin typeface="BentonSans Regular" panose="02000504020000020004" pitchFamily="2" charset="0"/>
            </a:endParaRPr>
          </a:p>
          <a:p>
            <a:pPr marL="285750" indent="-285750">
              <a:buFont typeface="Arial" panose="020B0604020202020204" pitchFamily="34" charset="0"/>
              <a:buChar char="•"/>
            </a:pPr>
            <a:r>
              <a:rPr lang="en-US" dirty="0">
                <a:latin typeface="BentonSans Regular" panose="02000504020000020004" pitchFamily="2" charset="0"/>
              </a:rPr>
              <a:t>Actual course evaluations</a:t>
            </a:r>
          </a:p>
          <a:p>
            <a:pPr marL="285750" indent="-285750">
              <a:buFont typeface="Arial" panose="020B0604020202020204" pitchFamily="34" charset="0"/>
              <a:buChar char="•"/>
            </a:pPr>
            <a:r>
              <a:rPr lang="en-US" dirty="0">
                <a:latin typeface="BentonSans Regular" panose="02000504020000020004" pitchFamily="2" charset="0"/>
              </a:rPr>
              <a:t>Actual peer evaluations</a:t>
            </a:r>
          </a:p>
          <a:p>
            <a:pPr marL="285750" indent="-285750">
              <a:buFont typeface="Arial" panose="020B0604020202020204" pitchFamily="34" charset="0"/>
              <a:buChar char="•"/>
            </a:pPr>
            <a:r>
              <a:rPr lang="en-US" dirty="0">
                <a:latin typeface="BentonSans Regular" panose="02000504020000020004" pitchFamily="2" charset="0"/>
              </a:rPr>
              <a:t>Articles, presentations, and papers*</a:t>
            </a:r>
          </a:p>
          <a:p>
            <a:pPr marL="285750" indent="-285750">
              <a:buFont typeface="Arial" panose="020B0604020202020204" pitchFamily="34" charset="0"/>
              <a:buChar char="•"/>
            </a:pPr>
            <a:r>
              <a:rPr lang="en-US" dirty="0">
                <a:latin typeface="BentonSans Regular" panose="02000504020000020004" pitchFamily="2" charset="0"/>
              </a:rPr>
              <a:t>Course materials (syllabi and assignments)</a:t>
            </a:r>
          </a:p>
          <a:p>
            <a:pPr marL="285750" indent="-285750">
              <a:buFont typeface="Arial" panose="020B0604020202020204" pitchFamily="34" charset="0"/>
              <a:buChar char="•"/>
            </a:pPr>
            <a:endParaRPr lang="en-US" i="1" dirty="0">
              <a:latin typeface="BentonSans Regular" panose="02000504020000020004" pitchFamily="2" charset="0"/>
            </a:endParaRPr>
          </a:p>
          <a:p>
            <a:r>
              <a:rPr lang="en-US" i="1" dirty="0">
                <a:solidFill>
                  <a:schemeClr val="tx2">
                    <a:lumMod val="60000"/>
                    <a:lumOff val="40000"/>
                  </a:schemeClr>
                </a:solidFill>
                <a:latin typeface="BentonSans Regular" panose="02000504020000020004" pitchFamily="2" charset="0"/>
              </a:rPr>
              <a:t>Consult with your school about what is expected  </a:t>
            </a:r>
          </a:p>
          <a:p>
            <a:pPr marL="285750" indent="-285750">
              <a:buFont typeface="Arial" panose="020B0604020202020204" pitchFamily="34" charset="0"/>
              <a:buChar char="•"/>
            </a:pPr>
            <a:r>
              <a:rPr lang="en-US" i="1" dirty="0">
                <a:latin typeface="BentonSans Regular" panose="02000504020000020004" pitchFamily="2" charset="0"/>
              </a:rPr>
              <a:t>Campus does not use these</a:t>
            </a:r>
          </a:p>
          <a:p>
            <a:pPr marL="285750" indent="-285750">
              <a:buFont typeface="Arial" panose="020B0604020202020204" pitchFamily="34" charset="0"/>
              <a:buChar char="•"/>
            </a:pPr>
            <a:r>
              <a:rPr lang="en-US" i="1" dirty="0">
                <a:latin typeface="BentonSans Regular" panose="02000504020000020004" pitchFamily="2" charset="0"/>
              </a:rPr>
              <a:t>Can create hyperlinks from regular sections to this</a:t>
            </a:r>
          </a:p>
          <a:p>
            <a:pPr marL="285750" indent="-285750">
              <a:buFont typeface="Arial" panose="020B0604020202020204" pitchFamily="34" charset="0"/>
              <a:buChar char="•"/>
            </a:pPr>
            <a:r>
              <a:rPr lang="en-US" i="1" dirty="0">
                <a:latin typeface="BentonSans Regular" panose="02000504020000020004" pitchFamily="2" charset="0"/>
              </a:rPr>
              <a:t>NO GIANT PDFS :  Provide tables of content and other guides for readers</a:t>
            </a:r>
            <a:endParaRPr lang="en-US" dirty="0">
              <a:latin typeface="BentonSans Regular" panose="02000504020000020004" pitchFamily="2" charset="0"/>
            </a:endParaRPr>
          </a:p>
          <a:p>
            <a:pPr marL="285750" indent="-285750">
              <a:buFont typeface="Arial" panose="020B0604020202020204" pitchFamily="34" charset="0"/>
              <a:buChar char="•"/>
            </a:pPr>
            <a:endParaRPr lang="en-US" i="1" dirty="0">
              <a:latin typeface="BentonSans Regular" panose="02000504020000020004" pitchFamily="2" charset="0"/>
            </a:endParaRPr>
          </a:p>
          <a:p>
            <a:pPr algn="r"/>
            <a:r>
              <a:rPr lang="en-US" i="1" dirty="0">
                <a:latin typeface="BentonSans Regular" panose="02000504020000020004" pitchFamily="2" charset="0"/>
              </a:rPr>
              <a:t>*Consider using </a:t>
            </a:r>
            <a:endParaRPr lang="en-US" i="1" dirty="0">
              <a:solidFill>
                <a:srgbClr val="ED174C"/>
              </a:solidFill>
              <a:latin typeface="BentonSans Regular" panose="02000504020000020004" pitchFamily="2" charset="0"/>
            </a:endParaRPr>
          </a:p>
          <a:p>
            <a:pPr algn="r"/>
            <a:r>
              <a:rPr lang="en-US" i="1" dirty="0">
                <a:solidFill>
                  <a:srgbClr val="ED174C"/>
                </a:solidFill>
                <a:latin typeface="BentonSans Regular" panose="02000504020000020004" pitchFamily="2" charset="0"/>
                <a:hlinkClick r:id="rId3">
                  <a:extLst>
                    <a:ext uri="{A12FA001-AC4F-418D-AE19-62706E023703}">
                      <ahyp:hlinkClr xmlns:ahyp="http://schemas.microsoft.com/office/drawing/2018/hyperlinkcolor" val="tx"/>
                    </a:ext>
                  </a:extLst>
                </a:hlinkClick>
              </a:rPr>
              <a:t>IUPUI ScholarWorks</a:t>
            </a:r>
            <a:r>
              <a:rPr lang="en-US" i="1" dirty="0">
                <a:latin typeface="BentonSans Regular" panose="02000504020000020004" pitchFamily="2" charset="0"/>
              </a:rPr>
              <a:t> </a:t>
            </a:r>
          </a:p>
          <a:p>
            <a:pPr algn="r"/>
            <a:r>
              <a:rPr lang="en-US" i="1" dirty="0">
                <a:latin typeface="BentonSans Regular" panose="02000504020000020004" pitchFamily="2" charset="0"/>
              </a:rPr>
              <a:t>for these materials:  makes them accessible to external reviewers.  </a:t>
            </a:r>
          </a:p>
        </p:txBody>
      </p:sp>
      <p:pic>
        <p:nvPicPr>
          <p:cNvPr id="4" name="Picture 3"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 y="2558561"/>
            <a:ext cx="3452536" cy="1952791"/>
          </a:xfrm>
          <a:prstGeom prst="rect">
            <a:avLst/>
          </a:prstGeom>
        </p:spPr>
      </p:pic>
      <p:sp>
        <p:nvSpPr>
          <p:cNvPr id="2" name="TextBox 1"/>
          <p:cNvSpPr txBox="1"/>
          <p:nvPr/>
        </p:nvSpPr>
        <p:spPr>
          <a:xfrm>
            <a:off x="991162" y="1945341"/>
            <a:ext cx="2689412" cy="461665"/>
          </a:xfrm>
          <a:prstGeom prst="rect">
            <a:avLst/>
          </a:prstGeom>
          <a:noFill/>
        </p:spPr>
        <p:txBody>
          <a:bodyPr wrap="square" rtlCol="0">
            <a:spAutoFit/>
          </a:bodyPr>
          <a:lstStyle/>
          <a:p>
            <a:pPr algn="ctr"/>
            <a:r>
              <a:rPr lang="en-US" sz="2400" dirty="0">
                <a:latin typeface="BentonSans Regular" panose="02000504020000020004"/>
              </a:rPr>
              <a:t>Appendices</a:t>
            </a:r>
          </a:p>
        </p:txBody>
      </p:sp>
    </p:spTree>
    <p:extLst>
      <p:ext uri="{BB962C8B-B14F-4D97-AF65-F5344CB8AC3E}">
        <p14:creationId xmlns:p14="http://schemas.microsoft.com/office/powerpoint/2010/main" val="113281798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txBox="1">
            <a:spLocks/>
          </p:cNvSpPr>
          <p:nvPr/>
        </p:nvSpPr>
        <p:spPr>
          <a:xfrm>
            <a:off x="546847" y="1290918"/>
            <a:ext cx="5755341" cy="4518211"/>
          </a:xfrm>
          <a:prstGeom prst="rect">
            <a:avLst/>
          </a:prstGeom>
        </p:spPr>
        <p:txBody>
          <a:bodyPr/>
          <a:lstStyle>
            <a:lvl1pPr marL="342900" indent="-342900" algn="l" defTabSz="457200" rtl="0" eaLnBrk="1" latinLnBrk="0" hangingPunct="1">
              <a:lnSpc>
                <a:spcPct val="100000"/>
              </a:lnSpc>
              <a:spcBef>
                <a:spcPts val="0"/>
              </a:spcBef>
              <a:spcAft>
                <a:spcPts val="1800"/>
              </a:spcAft>
              <a:buClr>
                <a:schemeClr val="tx1">
                  <a:lumMod val="50000"/>
                  <a:lumOff val="50000"/>
                </a:schemeClr>
              </a:buClr>
              <a:buSzPct val="100000"/>
              <a:buFont typeface="Wingdings" charset="2"/>
              <a:buChar char="§"/>
              <a:defRPr sz="1800" kern="1200">
                <a:solidFill>
                  <a:schemeClr val="tx1"/>
                </a:solidFill>
                <a:latin typeface="Arial"/>
                <a:ea typeface="+mn-ea"/>
                <a:cs typeface="Arial"/>
              </a:defRPr>
            </a:lvl1pPr>
            <a:lvl2pPr marL="742950" indent="-285750" algn="l" defTabSz="457200" rtl="0" eaLnBrk="1" latinLnBrk="0" hangingPunct="1">
              <a:lnSpc>
                <a:spcPct val="100000"/>
              </a:lnSpc>
              <a:spcBef>
                <a:spcPts val="0"/>
              </a:spcBef>
              <a:spcAft>
                <a:spcPts val="1800"/>
              </a:spcAft>
              <a:buFont typeface="Arial"/>
              <a:buChar char="–"/>
              <a:defRPr sz="1800" kern="1200">
                <a:solidFill>
                  <a:schemeClr val="tx1"/>
                </a:solidFill>
                <a:latin typeface="Arial"/>
                <a:ea typeface="+mn-ea"/>
                <a:cs typeface="Arial"/>
              </a:defRPr>
            </a:lvl2pPr>
            <a:lvl3pPr marL="1143000" indent="-228600" algn="l" defTabSz="457200" rtl="0" eaLnBrk="1" latinLnBrk="0" hangingPunct="1">
              <a:lnSpc>
                <a:spcPct val="100000"/>
              </a:lnSpc>
              <a:spcBef>
                <a:spcPts val="0"/>
              </a:spcBef>
              <a:spcAft>
                <a:spcPts val="1800"/>
              </a:spcAft>
              <a:buFont typeface="Arial"/>
              <a:buChar char="•"/>
              <a:defRPr sz="1800" kern="1200">
                <a:solidFill>
                  <a:schemeClr val="tx1"/>
                </a:solidFill>
                <a:latin typeface="Arial"/>
                <a:ea typeface="+mn-ea"/>
                <a:cs typeface="Arial"/>
              </a:defRPr>
            </a:lvl3pPr>
            <a:lvl4pPr marL="1600200" indent="-228600" algn="l" defTabSz="457200" rtl="0" eaLnBrk="1" latinLnBrk="0" hangingPunct="1">
              <a:lnSpc>
                <a:spcPct val="100000"/>
              </a:lnSpc>
              <a:spcBef>
                <a:spcPts val="0"/>
              </a:spcBef>
              <a:spcAft>
                <a:spcPts val="1800"/>
              </a:spcAft>
              <a:buFont typeface="Arial"/>
              <a:buChar char="–"/>
              <a:defRPr sz="1800" kern="1200">
                <a:solidFill>
                  <a:schemeClr val="tx1"/>
                </a:solidFill>
                <a:latin typeface="Arial"/>
                <a:ea typeface="+mn-ea"/>
                <a:cs typeface="Arial"/>
              </a:defRPr>
            </a:lvl4pPr>
            <a:lvl5pPr marL="2057400" indent="-228600" algn="l" defTabSz="457200" rtl="0" eaLnBrk="1" latinLnBrk="0" hangingPunct="1">
              <a:lnSpc>
                <a:spcPct val="100000"/>
              </a:lnSpc>
              <a:spcBef>
                <a:spcPts val="0"/>
              </a:spcBef>
              <a:spcAft>
                <a:spcPts val="1800"/>
              </a:spcAft>
              <a:buFont typeface="Arial"/>
              <a:buChar char="»"/>
              <a:defRPr sz="18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Aft>
                <a:spcPts val="0"/>
              </a:spcAft>
              <a:buNone/>
            </a:pPr>
            <a:r>
              <a:rPr lang="en-US" sz="2300" dirty="0">
                <a:latin typeface="BentonSans Regular" panose="02000504020000020004" pitchFamily="2" charset="0"/>
              </a:rPr>
              <a:t>To be a good teacher:  theforum.iupui.edu</a:t>
            </a:r>
          </a:p>
          <a:p>
            <a:pPr marL="0" indent="0">
              <a:spcAft>
                <a:spcPts val="0"/>
              </a:spcAft>
              <a:buNone/>
            </a:pPr>
            <a:endParaRPr lang="en-US" sz="2300" dirty="0">
              <a:latin typeface="BentonSans Regular" panose="02000504020000020004" pitchFamily="2" charset="0"/>
            </a:endParaRPr>
          </a:p>
          <a:p>
            <a:pPr marL="0" indent="0">
              <a:spcAft>
                <a:spcPts val="0"/>
              </a:spcAft>
              <a:buNone/>
            </a:pPr>
            <a:r>
              <a:rPr lang="en-US" sz="2300" dirty="0">
                <a:latin typeface="BentonSans Regular" panose="02000504020000020004" pitchFamily="2" charset="0"/>
              </a:rPr>
              <a:t>School and program-specific advice</a:t>
            </a:r>
          </a:p>
          <a:p>
            <a:pPr marL="0" indent="0">
              <a:spcAft>
                <a:spcPts val="0"/>
              </a:spcAft>
              <a:buNone/>
            </a:pPr>
            <a:r>
              <a:rPr lang="en-US" sz="2300" dirty="0">
                <a:latin typeface="BentonSans Regular" panose="02000504020000020004" pitchFamily="2" charset="0"/>
              </a:rPr>
              <a:t>	Your school chairs, deans or P&amp;T committee</a:t>
            </a:r>
          </a:p>
          <a:p>
            <a:pPr lvl="1">
              <a:spcAft>
                <a:spcPts val="0"/>
              </a:spcAft>
              <a:buFont typeface="BentonSans" panose="02000504020000020004" pitchFamily="2" charset="0"/>
              <a:buChar char="‒"/>
            </a:pPr>
            <a:r>
              <a:rPr lang="en-US" sz="2300" dirty="0">
                <a:latin typeface="BentonSans Regular" panose="02000504020000020004" pitchFamily="2" charset="0"/>
              </a:rPr>
              <a:t>OAA will do school or department-specific workshops</a:t>
            </a:r>
          </a:p>
          <a:p>
            <a:pPr lvl="1">
              <a:spcAft>
                <a:spcPts val="0"/>
              </a:spcAft>
              <a:buFont typeface="BentonSans" panose="02000504020000020004" pitchFamily="2" charset="0"/>
              <a:buChar char="‒"/>
            </a:pPr>
            <a:r>
              <a:rPr lang="en-US" sz="2300" dirty="0">
                <a:latin typeface="BentonSans Regular" panose="02000504020000020004" pitchFamily="2" charset="0"/>
              </a:rPr>
              <a:t>CTL:  Teaching Philosophy statement</a:t>
            </a:r>
          </a:p>
          <a:p>
            <a:pPr marL="0" indent="0">
              <a:spcAft>
                <a:spcPts val="0"/>
              </a:spcAft>
              <a:buNone/>
            </a:pPr>
            <a:endParaRPr lang="en-US" sz="2300" dirty="0">
              <a:latin typeface="BentonSans Regular" panose="02000504020000020004" pitchFamily="2" charset="0"/>
            </a:endParaRPr>
          </a:p>
          <a:p>
            <a:pPr marL="0" indent="0">
              <a:spcAft>
                <a:spcPts val="0"/>
              </a:spcAft>
              <a:buNone/>
            </a:pPr>
            <a:r>
              <a:rPr lang="en-US" sz="2300" dirty="0">
                <a:solidFill>
                  <a:srgbClr val="ED174C"/>
                </a:solidFill>
                <a:latin typeface="BentonSans Regular" panose="02000504020000020004" pitchFamily="2" charset="0"/>
                <a:hlinkClick r:id="rId3">
                  <a:extLst>
                    <a:ext uri="{A12FA001-AC4F-418D-AE19-62706E023703}">
                      <ahyp:hlinkClr xmlns:ahyp="http://schemas.microsoft.com/office/drawing/2018/hyperlinkcolor" val="tx"/>
                    </a:ext>
                  </a:extLst>
                </a:hlinkClick>
              </a:rPr>
              <a:t>Sample dossiers</a:t>
            </a:r>
            <a:endParaRPr lang="en-US" sz="2300" dirty="0">
              <a:solidFill>
                <a:srgbClr val="ED174C"/>
              </a:solidFill>
              <a:latin typeface="BentonSans Regular" panose="02000504020000020004" pitchFamily="2" charset="0"/>
            </a:endParaRPr>
          </a:p>
          <a:p>
            <a:pPr marL="0" indent="0">
              <a:spcAft>
                <a:spcPts val="0"/>
              </a:spcAft>
              <a:buNone/>
            </a:pPr>
            <a:r>
              <a:rPr lang="en-US" sz="2300" dirty="0">
                <a:latin typeface="BentonSans Regular" panose="02000504020000020004" pitchFamily="2" charset="0"/>
              </a:rPr>
              <a:t>	</a:t>
            </a:r>
            <a:r>
              <a:rPr lang="en-US" sz="2300" i="1" dirty="0">
                <a:latin typeface="BentonSans Regular" panose="02000504020000020004" pitchFamily="2" charset="0"/>
              </a:rPr>
              <a:t>Also check with your program</a:t>
            </a:r>
            <a:endParaRPr lang="en-US" sz="2300" dirty="0">
              <a:latin typeface="BentonSans Regular" panose="02000504020000020004" pitchFamily="2" charset="0"/>
            </a:endParaRPr>
          </a:p>
          <a:p>
            <a:pPr marL="457200" lvl="1" indent="0">
              <a:buNone/>
            </a:pPr>
            <a:endParaRPr lang="en-US" sz="2300" dirty="0">
              <a:latin typeface="BentonSans Regular" panose="02000504020000020004" pitchFamily="2" charset="0"/>
            </a:endParaRPr>
          </a:p>
        </p:txBody>
      </p:sp>
      <p:sp>
        <p:nvSpPr>
          <p:cNvPr id="5" name="Rectangle 4"/>
          <p:cNvSpPr txBox="1">
            <a:spLocks/>
          </p:cNvSpPr>
          <p:nvPr/>
        </p:nvSpPr>
        <p:spPr>
          <a:xfrm>
            <a:off x="457200" y="19660"/>
            <a:ext cx="8229600" cy="1143000"/>
          </a:xfrm>
          <a:prstGeom prst="rect">
            <a:avLst/>
          </a:prstGeom>
        </p:spPr>
        <p:txBody>
          <a:bodyPr/>
          <a:lstStyle>
            <a:lvl1pPr algn="l" defTabSz="457200" rtl="0" eaLnBrk="1" latinLnBrk="0" hangingPunct="1">
              <a:spcBef>
                <a:spcPct val="0"/>
              </a:spcBef>
              <a:buNone/>
              <a:defRPr sz="3200" b="1" i="0" kern="100" spc="0">
                <a:solidFill>
                  <a:schemeClr val="tx1"/>
                </a:solidFill>
                <a:latin typeface="Arial"/>
                <a:ea typeface="+mj-ea"/>
                <a:cs typeface="Arial"/>
              </a:defRPr>
            </a:lvl1pPr>
          </a:lstStyle>
          <a:p>
            <a:br>
              <a:rPr lang="en-US" altLang="en-US" sz="4000" dirty="0">
                <a:solidFill>
                  <a:srgbClr val="404041"/>
                </a:solidFill>
                <a:latin typeface="BentonSans Regular" panose="02000504020000020004" pitchFamily="2" charset="0"/>
              </a:rPr>
            </a:br>
            <a:r>
              <a:rPr lang="en-US" altLang="en-US" sz="4000" dirty="0">
                <a:solidFill>
                  <a:srgbClr val="404041"/>
                </a:solidFill>
                <a:latin typeface="BentonSans Regular" panose="02000504020000020004" pitchFamily="2" charset="0"/>
              </a:rPr>
              <a:t>Assistance</a:t>
            </a:r>
          </a:p>
        </p:txBody>
      </p:sp>
      <p:pic>
        <p:nvPicPr>
          <p:cNvPr id="2" name="Picture 1"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33023" y="652075"/>
            <a:ext cx="2143424" cy="5553850"/>
          </a:xfrm>
          <a:prstGeom prst="rect">
            <a:avLst/>
          </a:prstGeom>
        </p:spPr>
      </p:pic>
    </p:spTree>
    <p:extLst>
      <p:ext uri="{BB962C8B-B14F-4D97-AF65-F5344CB8AC3E}">
        <p14:creationId xmlns:p14="http://schemas.microsoft.com/office/powerpoint/2010/main" val="189293284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Autofit/>
          </a:bodyPr>
          <a:lstStyle/>
          <a:p>
            <a:r>
              <a:rPr lang="en-US" sz="4000" dirty="0">
                <a:latin typeface="BentonSans Regular"/>
              </a:rPr>
              <a:t>Helpful Guides</a:t>
            </a:r>
          </a:p>
        </p:txBody>
      </p:sp>
      <p:sp>
        <p:nvSpPr>
          <p:cNvPr id="3" name="Content Placeholder 2"/>
          <p:cNvSpPr>
            <a:spLocks noGrp="1"/>
          </p:cNvSpPr>
          <p:nvPr>
            <p:ph idx="1"/>
          </p:nvPr>
        </p:nvSpPr>
        <p:spPr>
          <a:xfrm>
            <a:off x="564203" y="1726103"/>
            <a:ext cx="4226458" cy="4376524"/>
          </a:xfrm>
        </p:spPr>
        <p:txBody>
          <a:bodyPr>
            <a:normAutofit/>
          </a:bodyPr>
          <a:lstStyle/>
          <a:p>
            <a:pPr marL="0" indent="0">
              <a:spcAft>
                <a:spcPts val="0"/>
              </a:spcAft>
              <a:buNone/>
            </a:pPr>
            <a:r>
              <a:rPr lang="en-US" sz="2400" dirty="0">
                <a:latin typeface="BentonSans Regular"/>
              </a:rPr>
              <a:t>Brad </a:t>
            </a:r>
            <a:r>
              <a:rPr lang="en-US" sz="2400" dirty="0" err="1">
                <a:latin typeface="BentonSans Regular"/>
              </a:rPr>
              <a:t>Desnoyer</a:t>
            </a:r>
            <a:br>
              <a:rPr lang="en-US" sz="2000" dirty="0">
                <a:latin typeface="BentonSans Regular"/>
              </a:rPr>
            </a:br>
            <a:r>
              <a:rPr lang="en-US" dirty="0">
                <a:latin typeface="BentonSans Regular"/>
              </a:rPr>
              <a:t>	Clinical Professor of Law</a:t>
            </a:r>
          </a:p>
          <a:p>
            <a:pPr marL="0" indent="0">
              <a:spcAft>
                <a:spcPts val="0"/>
              </a:spcAft>
              <a:buNone/>
            </a:pPr>
            <a:r>
              <a:rPr lang="en-US" dirty="0">
                <a:latin typeface="BentonSans Regular"/>
              </a:rPr>
              <a:t>	McKinney School of Law</a:t>
            </a:r>
          </a:p>
          <a:p>
            <a:pPr marL="0" indent="0">
              <a:spcAft>
                <a:spcPts val="0"/>
              </a:spcAft>
              <a:buNone/>
            </a:pPr>
            <a:endParaRPr lang="en-US" dirty="0">
              <a:latin typeface="BentonSans Regular"/>
            </a:endParaRPr>
          </a:p>
          <a:p>
            <a:pPr marL="0" indent="0">
              <a:spcAft>
                <a:spcPts val="0"/>
              </a:spcAft>
              <a:buNone/>
            </a:pPr>
            <a:r>
              <a:rPr lang="en-US" sz="2400" dirty="0">
                <a:latin typeface="BentonSans Regular"/>
              </a:rPr>
              <a:t>Darrell </a:t>
            </a:r>
            <a:r>
              <a:rPr lang="en-US" sz="2400" dirty="0" err="1">
                <a:latin typeface="BentonSans Regular"/>
              </a:rPr>
              <a:t>Nickolson</a:t>
            </a:r>
            <a:br>
              <a:rPr lang="en-US" sz="2000" dirty="0">
                <a:latin typeface="BentonSans Regular"/>
              </a:rPr>
            </a:br>
            <a:r>
              <a:rPr lang="en-US" dirty="0">
                <a:latin typeface="BentonSans Regular"/>
              </a:rPr>
              <a:t>	Clinical Associate Professor of Architectural Technology</a:t>
            </a:r>
          </a:p>
          <a:p>
            <a:pPr marL="0" indent="0">
              <a:spcAft>
                <a:spcPts val="0"/>
              </a:spcAft>
              <a:buNone/>
            </a:pPr>
            <a:r>
              <a:rPr lang="en-US" dirty="0">
                <a:latin typeface="BentonSans Regular"/>
              </a:rPr>
              <a:t>	School of Engineering &amp; Technology</a:t>
            </a:r>
          </a:p>
          <a:p>
            <a:pPr marL="0" indent="0">
              <a:spcAft>
                <a:spcPts val="0"/>
              </a:spcAft>
              <a:buNone/>
            </a:pPr>
            <a:endParaRPr lang="en-US" dirty="0">
              <a:latin typeface="BentonSans Regular"/>
            </a:endParaRPr>
          </a:p>
          <a:p>
            <a:pPr marL="0" indent="0">
              <a:spcAft>
                <a:spcPts val="0"/>
              </a:spcAft>
              <a:buNone/>
            </a:pPr>
            <a:r>
              <a:rPr lang="en-US" sz="2400" dirty="0" err="1">
                <a:latin typeface="BentonSans Regular"/>
              </a:rPr>
              <a:t>Shotunus</a:t>
            </a:r>
            <a:r>
              <a:rPr lang="en-US" sz="2400" dirty="0">
                <a:latin typeface="BentonSans Regular"/>
              </a:rPr>
              <a:t> Peterson</a:t>
            </a:r>
          </a:p>
          <a:p>
            <a:pPr marL="0" indent="0">
              <a:spcAft>
                <a:spcPts val="0"/>
              </a:spcAft>
              <a:buNone/>
            </a:pPr>
            <a:r>
              <a:rPr lang="en-US" dirty="0">
                <a:latin typeface="BentonSans Regular"/>
              </a:rPr>
              <a:t>	Clinical Associate Professor, Field Instruction and Coordination</a:t>
            </a:r>
          </a:p>
          <a:p>
            <a:pPr marL="0" indent="0">
              <a:spcAft>
                <a:spcPts val="0"/>
              </a:spcAft>
              <a:buNone/>
            </a:pPr>
            <a:r>
              <a:rPr lang="en-US" dirty="0">
                <a:latin typeface="BentonSans Regular"/>
              </a:rPr>
              <a:t>	School of Social Work (IUSB)</a:t>
            </a:r>
          </a:p>
          <a:p>
            <a:pPr marL="0" indent="0">
              <a:spcAft>
                <a:spcPts val="0"/>
              </a:spcAft>
              <a:buNone/>
            </a:pPr>
            <a:endParaRPr lang="en-US" dirty="0">
              <a:latin typeface="BentonSans Regular"/>
            </a:endParaRPr>
          </a:p>
          <a:p>
            <a:pPr marL="0" indent="0">
              <a:spcAft>
                <a:spcPts val="0"/>
              </a:spcAft>
              <a:buNone/>
            </a:pPr>
            <a:endParaRPr lang="en-US" dirty="0">
              <a:latin typeface="BentonSans Regular"/>
            </a:endParaRPr>
          </a:p>
          <a:p>
            <a:pPr marL="0" indent="0">
              <a:spcAft>
                <a:spcPts val="0"/>
              </a:spcAft>
              <a:buNone/>
            </a:pPr>
            <a:endParaRPr lang="en-US" dirty="0">
              <a:latin typeface="BentonSans Regular"/>
            </a:endParaRPr>
          </a:p>
          <a:p>
            <a:pPr marL="0" indent="0">
              <a:spcAft>
                <a:spcPts val="0"/>
              </a:spcAft>
              <a:buNone/>
            </a:pPr>
            <a:endParaRPr lang="en-US" dirty="0">
              <a:latin typeface="BentonSans Regular"/>
            </a:endParaRPr>
          </a:p>
        </p:txBody>
      </p:sp>
      <p:sp>
        <p:nvSpPr>
          <p:cNvPr id="4" name="Text Placeholder 3"/>
          <p:cNvSpPr>
            <a:spLocks noGrp="1"/>
          </p:cNvSpPr>
          <p:nvPr>
            <p:ph type="body" sz="quarter" idx="10"/>
          </p:nvPr>
        </p:nvSpPr>
        <p:spPr/>
        <p:txBody>
          <a:bodyPr/>
          <a:lstStyle/>
          <a:p>
            <a:endParaRPr lang="en-US"/>
          </a:p>
        </p:txBody>
      </p:sp>
      <p:pic>
        <p:nvPicPr>
          <p:cNvPr id="6" name="Picture 5" descr="A person wearing a white shirt&#10;&#10;Description automatically generated with medium confidence">
            <a:extLst>
              <a:ext uri="{FF2B5EF4-FFF2-40B4-BE49-F238E27FC236}">
                <a16:creationId xmlns:a16="http://schemas.microsoft.com/office/drawing/2014/main" id="{B7737BFE-1993-653E-D296-E04A232E79C6}"/>
              </a:ext>
            </a:extLst>
          </p:cNvPr>
          <p:cNvPicPr>
            <a:picLocks noChangeAspect="1"/>
          </p:cNvPicPr>
          <p:nvPr/>
        </p:nvPicPr>
        <p:blipFill>
          <a:blip r:embed="rId3"/>
          <a:stretch>
            <a:fillRect/>
          </a:stretch>
        </p:blipFill>
        <p:spPr>
          <a:xfrm>
            <a:off x="4572000" y="2781300"/>
            <a:ext cx="1815413" cy="1815413"/>
          </a:xfrm>
          <a:prstGeom prst="rect">
            <a:avLst/>
          </a:prstGeom>
        </p:spPr>
      </p:pic>
      <p:pic>
        <p:nvPicPr>
          <p:cNvPr id="8" name="Picture 7">
            <a:extLst>
              <a:ext uri="{FF2B5EF4-FFF2-40B4-BE49-F238E27FC236}">
                <a16:creationId xmlns:a16="http://schemas.microsoft.com/office/drawing/2014/main" id="{40AD2C73-A1FD-671E-C9D9-C47538E487AE}"/>
              </a:ext>
            </a:extLst>
          </p:cNvPr>
          <p:cNvPicPr>
            <a:picLocks noChangeAspect="1"/>
          </p:cNvPicPr>
          <p:nvPr/>
        </p:nvPicPr>
        <p:blipFill rotWithShape="1">
          <a:blip r:embed="rId4"/>
          <a:srcRect l="20986" t="5935" r="21463"/>
          <a:stretch/>
        </p:blipFill>
        <p:spPr>
          <a:xfrm>
            <a:off x="6811792" y="1563644"/>
            <a:ext cx="1986666" cy="2435312"/>
          </a:xfrm>
          <a:prstGeom prst="rect">
            <a:avLst/>
          </a:prstGeom>
        </p:spPr>
      </p:pic>
      <p:pic>
        <p:nvPicPr>
          <p:cNvPr id="10" name="Picture 9" descr="A picture containing wall, person, indoor&#10;&#10;Description automatically generated">
            <a:extLst>
              <a:ext uri="{FF2B5EF4-FFF2-40B4-BE49-F238E27FC236}">
                <a16:creationId xmlns:a16="http://schemas.microsoft.com/office/drawing/2014/main" id="{05899EF3-35C8-AC0F-DBED-A13767943621}"/>
              </a:ext>
            </a:extLst>
          </p:cNvPr>
          <p:cNvPicPr>
            <a:picLocks noChangeAspect="1"/>
          </p:cNvPicPr>
          <p:nvPr/>
        </p:nvPicPr>
        <p:blipFill>
          <a:blip r:embed="rId5"/>
          <a:stretch>
            <a:fillRect/>
          </a:stretch>
        </p:blipFill>
        <p:spPr>
          <a:xfrm>
            <a:off x="6758494" y="4228019"/>
            <a:ext cx="2132674" cy="2132674"/>
          </a:xfrm>
          <a:prstGeom prst="rect">
            <a:avLst/>
          </a:prstGeom>
        </p:spPr>
      </p:pic>
    </p:spTree>
    <p:extLst>
      <p:ext uri="{BB962C8B-B14F-4D97-AF65-F5344CB8AC3E}">
        <p14:creationId xmlns:p14="http://schemas.microsoft.com/office/powerpoint/2010/main" val="407444645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4674BE69-3C88-89C9-8F1C-82F0CB514526}"/>
              </a:ext>
            </a:extLst>
          </p:cNvPr>
          <p:cNvSpPr>
            <a:spLocks noGrp="1"/>
          </p:cNvSpPr>
          <p:nvPr>
            <p:ph idx="1"/>
          </p:nvPr>
        </p:nvSpPr>
        <p:spPr>
          <a:xfrm>
            <a:off x="536603" y="907197"/>
            <a:ext cx="7859185" cy="4706525"/>
          </a:xfrm>
        </p:spPr>
        <p:txBody>
          <a:bodyPr>
            <a:normAutofit/>
          </a:bodyPr>
          <a:lstStyle/>
          <a:p>
            <a:pPr>
              <a:spcAft>
                <a:spcPts val="600"/>
              </a:spcAft>
            </a:pPr>
            <a:r>
              <a:rPr lang="en-US" dirty="0"/>
              <a:t>Willie Miller</a:t>
            </a:r>
          </a:p>
          <a:p>
            <a:pPr>
              <a:spcAft>
                <a:spcPts val="600"/>
              </a:spcAft>
            </a:pPr>
            <a:r>
              <a:rPr lang="en-US" dirty="0"/>
              <a:t>	Faculty Advancement and Leadership Development Fellow</a:t>
            </a:r>
          </a:p>
          <a:p>
            <a:r>
              <a:rPr lang="en-US" dirty="0"/>
              <a:t>	</a:t>
            </a:r>
            <a:r>
              <a:rPr lang="en-US" u="sng" dirty="0">
                <a:hlinkClick r:id="rId3" tooltip="mailto:wmmiller@iupui.edu"/>
              </a:rPr>
              <a:t>wmmiller@iupui.edu</a:t>
            </a:r>
            <a:endParaRPr lang="en-US" dirty="0"/>
          </a:p>
          <a:p>
            <a:pPr>
              <a:spcAft>
                <a:spcPts val="600"/>
              </a:spcAft>
            </a:pPr>
            <a:endParaRPr lang="en-US" dirty="0"/>
          </a:p>
          <a:p>
            <a:pPr>
              <a:spcAft>
                <a:spcPts val="600"/>
              </a:spcAft>
            </a:pPr>
            <a:r>
              <a:rPr lang="en-US" dirty="0"/>
              <a:t>Rachel Applegate</a:t>
            </a:r>
          </a:p>
          <a:p>
            <a:pPr>
              <a:spcAft>
                <a:spcPts val="600"/>
              </a:spcAft>
            </a:pPr>
            <a:r>
              <a:rPr lang="en-US" dirty="0"/>
              <a:t>	Assistant Vice Chancellor for Faculty Affairs	</a:t>
            </a:r>
          </a:p>
          <a:p>
            <a:pPr>
              <a:spcAft>
                <a:spcPts val="600"/>
              </a:spcAft>
            </a:pPr>
            <a:r>
              <a:rPr lang="en-US" dirty="0"/>
              <a:t>	</a:t>
            </a:r>
            <a:r>
              <a:rPr lang="en-US" u="sng" dirty="0">
                <a:hlinkClick r:id="rId4" tooltip="mailto:rapplega@iupui.edu"/>
              </a:rPr>
              <a:t>rapplega@iupui.edu</a:t>
            </a:r>
            <a:endParaRPr lang="en-US" dirty="0"/>
          </a:p>
          <a:p>
            <a:pPr>
              <a:spcAft>
                <a:spcPts val="600"/>
              </a:spcAft>
            </a:pPr>
            <a:endParaRPr lang="en-US" dirty="0"/>
          </a:p>
          <a:p>
            <a:pPr>
              <a:spcAft>
                <a:spcPts val="600"/>
              </a:spcAft>
            </a:pPr>
            <a:r>
              <a:rPr lang="en-US" dirty="0"/>
              <a:t>Margie Ferguson</a:t>
            </a:r>
          </a:p>
          <a:p>
            <a:pPr>
              <a:spcAft>
                <a:spcPts val="600"/>
              </a:spcAft>
            </a:pPr>
            <a:r>
              <a:rPr lang="en-US" dirty="0"/>
              <a:t>	Senior Associate Vice Chancellor for Academic Affairs</a:t>
            </a:r>
          </a:p>
          <a:p>
            <a:pPr>
              <a:spcAft>
                <a:spcPts val="600"/>
              </a:spcAft>
            </a:pPr>
            <a:r>
              <a:rPr lang="en-US" dirty="0"/>
              <a:t>	</a:t>
            </a:r>
            <a:r>
              <a:rPr lang="en-US" u="sng" dirty="0">
                <a:hlinkClick r:id="rId5" tooltip="mailto:mferguso@iupui.edu"/>
              </a:rPr>
              <a:t>mferguso@iupui.edu</a:t>
            </a:r>
            <a:endParaRPr lang="en-US" u="sng" dirty="0"/>
          </a:p>
        </p:txBody>
      </p:sp>
    </p:spTree>
    <p:extLst>
      <p:ext uri="{BB962C8B-B14F-4D97-AF65-F5344CB8AC3E}">
        <p14:creationId xmlns:p14="http://schemas.microsoft.com/office/powerpoint/2010/main" val="36934239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E88B40A-4DE9-63AE-0480-108B99209C0A}"/>
              </a:ext>
            </a:extLst>
          </p:cNvPr>
          <p:cNvSpPr>
            <a:spLocks noGrp="1"/>
          </p:cNvSpPr>
          <p:nvPr>
            <p:ph type="title"/>
          </p:nvPr>
        </p:nvSpPr>
        <p:spPr/>
        <p:txBody>
          <a:bodyPr/>
          <a:lstStyle/>
          <a:p>
            <a:r>
              <a:rPr lang="en-US" dirty="0"/>
              <a:t>Teaching at IU and IUPUI</a:t>
            </a:r>
          </a:p>
        </p:txBody>
      </p:sp>
      <p:sp>
        <p:nvSpPr>
          <p:cNvPr id="6" name="Text Placeholder 5">
            <a:extLst>
              <a:ext uri="{FF2B5EF4-FFF2-40B4-BE49-F238E27FC236}">
                <a16:creationId xmlns:a16="http://schemas.microsoft.com/office/drawing/2014/main" id="{46012D7D-9A95-C2CA-3DC6-30EFF3F542A1}"/>
              </a:ext>
            </a:extLst>
          </p:cNvPr>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30599074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84F598-BDED-084B-9635-915F165651D1}"/>
              </a:ext>
            </a:extLst>
          </p:cNvPr>
          <p:cNvSpPr>
            <a:spLocks noGrp="1"/>
          </p:cNvSpPr>
          <p:nvPr>
            <p:ph type="ctrTitle"/>
          </p:nvPr>
        </p:nvSpPr>
        <p:spPr>
          <a:xfrm>
            <a:off x="530027" y="1012095"/>
            <a:ext cx="8004391" cy="638906"/>
          </a:xfrm>
        </p:spPr>
        <p:txBody>
          <a:bodyPr anchor="ctr">
            <a:normAutofit fontScale="90000"/>
          </a:bodyPr>
          <a:lstStyle/>
          <a:p>
            <a:pPr>
              <a:lnSpc>
                <a:spcPct val="90000"/>
              </a:lnSpc>
            </a:pPr>
            <a:r>
              <a:rPr lang="en-US" sz="2700" dirty="0"/>
              <a:t>Why do I talk about teaching in general to start with?</a:t>
            </a:r>
            <a:br>
              <a:rPr lang="en-US" sz="1800" dirty="0"/>
            </a:br>
            <a:endParaRPr lang="en-US" sz="1800" dirty="0"/>
          </a:p>
        </p:txBody>
      </p:sp>
      <p:sp>
        <p:nvSpPr>
          <p:cNvPr id="12" name="Text Placeholder 2">
            <a:extLst>
              <a:ext uri="{FF2B5EF4-FFF2-40B4-BE49-F238E27FC236}">
                <a16:creationId xmlns:a16="http://schemas.microsoft.com/office/drawing/2014/main" id="{602DB4D1-AF06-04CD-973D-D813A81FE5E1}"/>
              </a:ext>
            </a:extLst>
          </p:cNvPr>
          <p:cNvSpPr>
            <a:spLocks noGrp="1"/>
          </p:cNvSpPr>
          <p:nvPr>
            <p:ph type="body" sz="quarter" idx="10"/>
          </p:nvPr>
        </p:nvSpPr>
        <p:spPr>
          <a:xfrm>
            <a:off x="5190706" y="237250"/>
            <a:ext cx="3700462" cy="336549"/>
          </a:xfrm>
        </p:spPr>
        <p:txBody>
          <a:bodyPr/>
          <a:lstStyle/>
          <a:p>
            <a:endParaRPr lang="en-US"/>
          </a:p>
        </p:txBody>
      </p:sp>
      <p:graphicFrame>
        <p:nvGraphicFramePr>
          <p:cNvPr id="6" name="Content Placeholder 3">
            <a:extLst>
              <a:ext uri="{FF2B5EF4-FFF2-40B4-BE49-F238E27FC236}">
                <a16:creationId xmlns:a16="http://schemas.microsoft.com/office/drawing/2014/main" id="{F8449C9B-BB29-D3D0-33FD-1F4BA84B4D9F}"/>
              </a:ext>
            </a:extLst>
          </p:cNvPr>
          <p:cNvGraphicFramePr>
            <a:graphicFrameLocks noGrp="1"/>
          </p:cNvGraphicFramePr>
          <p:nvPr>
            <p:ph idx="1"/>
            <p:extLst>
              <p:ext uri="{D42A27DB-BD31-4B8C-83A1-F6EECF244321}">
                <p14:modId xmlns:p14="http://schemas.microsoft.com/office/powerpoint/2010/main" val="2749348290"/>
              </p:ext>
            </p:extLst>
          </p:nvPr>
        </p:nvGraphicFramePr>
        <p:xfrm>
          <a:off x="518824" y="1976198"/>
          <a:ext cx="8015594" cy="411980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0511295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5649833" y="1466335"/>
            <a:ext cx="3494167" cy="369332"/>
          </a:xfrm>
          <a:prstGeom prst="rect">
            <a:avLst/>
          </a:prstGeom>
          <a:noFill/>
        </p:spPr>
        <p:txBody>
          <a:bodyPr wrap="square" rtlCol="0">
            <a:spAutoFit/>
          </a:bodyPr>
          <a:lstStyle/>
          <a:p>
            <a:r>
              <a:rPr lang="en-US" dirty="0">
                <a:latin typeface="BentonSans Regular" panose="02000504020000020004" pitchFamily="2" charset="0"/>
              </a:rPr>
              <a:t>(Except research scientists)</a:t>
            </a:r>
          </a:p>
        </p:txBody>
      </p:sp>
      <p:sp>
        <p:nvSpPr>
          <p:cNvPr id="2" name="Title 1">
            <a:extLst>
              <a:ext uri="{FF2B5EF4-FFF2-40B4-BE49-F238E27FC236}">
                <a16:creationId xmlns:a16="http://schemas.microsoft.com/office/drawing/2014/main" id="{A2B5DC17-BE4D-BBD9-BEC1-C18F8B7C29FC}"/>
              </a:ext>
            </a:extLst>
          </p:cNvPr>
          <p:cNvSpPr>
            <a:spLocks noGrp="1"/>
          </p:cNvSpPr>
          <p:nvPr>
            <p:ph type="ctrTitle"/>
          </p:nvPr>
        </p:nvSpPr>
        <p:spPr/>
        <p:txBody>
          <a:bodyPr>
            <a:normAutofit/>
          </a:bodyPr>
          <a:lstStyle/>
          <a:p>
            <a:r>
              <a:rPr lang="en-US" sz="3200" dirty="0"/>
              <a:t>Satisfactory in </a:t>
            </a:r>
            <a:r>
              <a:rPr lang="en-US" dirty="0"/>
              <a:t>Teaching (</a:t>
            </a:r>
            <a:r>
              <a:rPr lang="en-US" sz="3200" dirty="0"/>
              <a:t>All Faculty)</a:t>
            </a:r>
            <a:endParaRPr lang="en-US" dirty="0"/>
          </a:p>
        </p:txBody>
      </p:sp>
      <p:sp>
        <p:nvSpPr>
          <p:cNvPr id="3" name="Text Placeholder 2">
            <a:extLst>
              <a:ext uri="{FF2B5EF4-FFF2-40B4-BE49-F238E27FC236}">
                <a16:creationId xmlns:a16="http://schemas.microsoft.com/office/drawing/2014/main" id="{DD21D6A5-AE16-1509-F3F8-C60E5C3FE7EE}"/>
              </a:ext>
            </a:extLst>
          </p:cNvPr>
          <p:cNvSpPr>
            <a:spLocks noGrp="1"/>
          </p:cNvSpPr>
          <p:nvPr>
            <p:ph type="body" sz="quarter" idx="10"/>
          </p:nvPr>
        </p:nvSpPr>
        <p:spPr/>
        <p:txBody>
          <a:bodyPr/>
          <a:lstStyle/>
          <a:p>
            <a:r>
              <a:rPr lang="en-US" dirty="0"/>
              <a:t>Promotion and Tenure Guidelines , pg. 18</a:t>
            </a:r>
          </a:p>
        </p:txBody>
      </p:sp>
      <p:sp>
        <p:nvSpPr>
          <p:cNvPr id="14" name="Text Placeholder 2"/>
          <p:cNvSpPr>
            <a:spLocks noGrp="1"/>
          </p:cNvSpPr>
          <p:nvPr>
            <p:ph idx="1"/>
          </p:nvPr>
        </p:nvSpPr>
        <p:spPr/>
        <p:txBody>
          <a:bodyPr>
            <a:normAutofit fontScale="92500" lnSpcReduction="20000"/>
          </a:bodyPr>
          <a:lstStyle/>
          <a:p>
            <a:pPr>
              <a:buClr>
                <a:srgbClr val="404041"/>
              </a:buClr>
              <a:buFont typeface="Arial" panose="020B0604020202020204" pitchFamily="34" charset="0"/>
              <a:buChar char="•"/>
            </a:pPr>
            <a:r>
              <a:rPr lang="en-US" altLang="en-US" sz="2400" dirty="0">
                <a:solidFill>
                  <a:schemeClr val="tx1"/>
                </a:solidFill>
                <a:latin typeface="BentonSans Regular" panose="02000504020000020004" pitchFamily="2" charset="0"/>
              </a:rPr>
              <a:t>Compliance with program, campus, and university policies (e.g. at least minimal use of Canvas, grading rosters, office hours, and responsiveness to questions)</a:t>
            </a:r>
          </a:p>
          <a:p>
            <a:pPr>
              <a:buClr>
                <a:srgbClr val="404041"/>
              </a:buClr>
              <a:buFont typeface="Arial" panose="020B0604020202020204" pitchFamily="34" charset="0"/>
              <a:buChar char="•"/>
            </a:pPr>
            <a:r>
              <a:rPr lang="en-US" altLang="en-US" sz="2400" dirty="0">
                <a:solidFill>
                  <a:schemeClr val="tx1"/>
                </a:solidFill>
                <a:latin typeface="BentonSans Regular" panose="02000504020000020004" pitchFamily="2" charset="0"/>
              </a:rPr>
              <a:t>Participation in program learning infrastructure (assessment of student learning, the Record, student engagement roster, etc.)</a:t>
            </a:r>
          </a:p>
          <a:p>
            <a:pPr>
              <a:buClr>
                <a:srgbClr val="404041"/>
              </a:buClr>
              <a:buFont typeface="Arial" panose="020B0604020202020204" pitchFamily="34" charset="0"/>
              <a:buChar char="•"/>
            </a:pPr>
            <a:r>
              <a:rPr lang="en-US" altLang="en-US" sz="2400" dirty="0">
                <a:solidFill>
                  <a:schemeClr val="tx1"/>
                </a:solidFill>
                <a:latin typeface="BentonSans Regular" panose="02000504020000020004" pitchFamily="2" charset="0"/>
              </a:rPr>
              <a:t>Evidence of student learning</a:t>
            </a:r>
          </a:p>
          <a:p>
            <a:pPr>
              <a:buClr>
                <a:srgbClr val="404041"/>
              </a:buClr>
              <a:buFont typeface="Arial" panose="020B0604020202020204" pitchFamily="34" charset="0"/>
              <a:buChar char="•"/>
            </a:pPr>
            <a:r>
              <a:rPr lang="en-US" altLang="en-US" sz="2400" dirty="0">
                <a:solidFill>
                  <a:schemeClr val="tx1"/>
                </a:solidFill>
                <a:latin typeface="BentonSans Regular" panose="02000504020000020004" pitchFamily="2" charset="0"/>
              </a:rPr>
              <a:t>Student input about teaching (course evaluations)</a:t>
            </a:r>
          </a:p>
          <a:p>
            <a:pPr>
              <a:buClr>
                <a:srgbClr val="404041"/>
              </a:buClr>
              <a:buFont typeface="Arial" panose="020B0604020202020204" pitchFamily="34" charset="0"/>
              <a:buChar char="•"/>
            </a:pPr>
            <a:r>
              <a:rPr lang="en-US" altLang="en-US" sz="2400" dirty="0">
                <a:solidFill>
                  <a:schemeClr val="tx1"/>
                </a:solidFill>
                <a:latin typeface="BentonSans Regular" panose="02000504020000020004" pitchFamily="2" charset="0"/>
              </a:rPr>
              <a:t>Peer reviews of teaching</a:t>
            </a:r>
          </a:p>
          <a:p>
            <a:pPr lvl="1">
              <a:buClr>
                <a:srgbClr val="404041"/>
              </a:buClr>
              <a:buFont typeface="Arial" panose="020B0604020202020204" pitchFamily="34" charset="0"/>
              <a:buChar char="•"/>
            </a:pPr>
            <a:r>
              <a:rPr lang="en-US" altLang="en-US" sz="2000" dirty="0">
                <a:latin typeface="BentonSans Regular" panose="02000504020000020004" pitchFamily="2" charset="0"/>
              </a:rPr>
              <a:t>Peer=other teaching faculty in your unit</a:t>
            </a:r>
            <a:endParaRPr lang="en-US" altLang="en-US" sz="2000" dirty="0">
              <a:solidFill>
                <a:schemeClr val="tx1"/>
              </a:solidFill>
              <a:latin typeface="BentonSans Regular" panose="02000504020000020004" pitchFamily="2" charset="0"/>
            </a:endParaRPr>
          </a:p>
        </p:txBody>
      </p:sp>
    </p:spTree>
    <p:extLst>
      <p:ext uri="{BB962C8B-B14F-4D97-AF65-F5344CB8AC3E}">
        <p14:creationId xmlns:p14="http://schemas.microsoft.com/office/powerpoint/2010/main" val="9111786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7A5D12-0558-4C43-AB30-DEAE7572CA41}"/>
              </a:ext>
            </a:extLst>
          </p:cNvPr>
          <p:cNvSpPr>
            <a:spLocks noGrp="1"/>
          </p:cNvSpPr>
          <p:nvPr>
            <p:ph type="ctrTitle"/>
          </p:nvPr>
        </p:nvSpPr>
        <p:spPr>
          <a:xfrm>
            <a:off x="530027" y="1012095"/>
            <a:ext cx="8004391" cy="638906"/>
          </a:xfrm>
        </p:spPr>
        <p:txBody>
          <a:bodyPr anchor="ctr">
            <a:normAutofit/>
          </a:bodyPr>
          <a:lstStyle/>
          <a:p>
            <a:r>
              <a:rPr lang="en-US" dirty="0"/>
              <a:t>Most reviewers of clinical cases:</a:t>
            </a:r>
          </a:p>
        </p:txBody>
      </p:sp>
      <p:sp>
        <p:nvSpPr>
          <p:cNvPr id="10" name="Text Placeholder 3">
            <a:extLst>
              <a:ext uri="{FF2B5EF4-FFF2-40B4-BE49-F238E27FC236}">
                <a16:creationId xmlns:a16="http://schemas.microsoft.com/office/drawing/2014/main" id="{E2FC091A-FB9C-BCF3-9A35-A07033B7B4A1}"/>
              </a:ext>
            </a:extLst>
          </p:cNvPr>
          <p:cNvSpPr>
            <a:spLocks noGrp="1"/>
          </p:cNvSpPr>
          <p:nvPr>
            <p:ph type="body" sz="quarter" idx="10"/>
          </p:nvPr>
        </p:nvSpPr>
        <p:spPr>
          <a:xfrm>
            <a:off x="5190706" y="237250"/>
            <a:ext cx="3700462" cy="336549"/>
          </a:xfrm>
        </p:spPr>
        <p:txBody>
          <a:bodyPr/>
          <a:lstStyle/>
          <a:p>
            <a:endParaRPr lang="en-US"/>
          </a:p>
        </p:txBody>
      </p:sp>
      <p:graphicFrame>
        <p:nvGraphicFramePr>
          <p:cNvPr id="7" name="Content Placeholder 2">
            <a:extLst>
              <a:ext uri="{FF2B5EF4-FFF2-40B4-BE49-F238E27FC236}">
                <a16:creationId xmlns:a16="http://schemas.microsoft.com/office/drawing/2014/main" id="{6851EA90-CF2F-92C6-2FE8-97CE5B3B22D8}"/>
              </a:ext>
            </a:extLst>
          </p:cNvPr>
          <p:cNvGraphicFramePr>
            <a:graphicFrameLocks noGrp="1"/>
          </p:cNvGraphicFramePr>
          <p:nvPr>
            <p:ph idx="1"/>
            <p:extLst>
              <p:ext uri="{D42A27DB-BD31-4B8C-83A1-F6EECF244321}">
                <p14:modId xmlns:p14="http://schemas.microsoft.com/office/powerpoint/2010/main" val="228931443"/>
              </p:ext>
            </p:extLst>
          </p:nvPr>
        </p:nvGraphicFramePr>
        <p:xfrm>
          <a:off x="518824" y="1976198"/>
          <a:ext cx="8015594" cy="411980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8715445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530027" y="1012095"/>
            <a:ext cx="8004391" cy="638906"/>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200" b="1" i="0" kern="100" cap="none" spc="0">
                <a:solidFill>
                  <a:srgbClr val="404041"/>
                </a:solidFill>
                <a:latin typeface="Arial"/>
                <a:ea typeface="+mj-ea"/>
                <a:cs typeface="Arial"/>
              </a:defRPr>
            </a:lvl1pPr>
          </a:lstStyle>
          <a:p>
            <a:pPr>
              <a:spcAft>
                <a:spcPts val="600"/>
              </a:spcAft>
            </a:pPr>
            <a:r>
              <a:rPr lang="en-US" b="1" i="0" kern="100" cap="none" spc="0">
                <a:latin typeface="Arial"/>
                <a:ea typeface="+mj-ea"/>
                <a:cs typeface="Arial"/>
              </a:rPr>
              <a:t>Excellence in Teaching always includes:</a:t>
            </a:r>
          </a:p>
        </p:txBody>
      </p:sp>
      <p:sp>
        <p:nvSpPr>
          <p:cNvPr id="32" name="Text Placeholder 2">
            <a:extLst>
              <a:ext uri="{FF2B5EF4-FFF2-40B4-BE49-F238E27FC236}">
                <a16:creationId xmlns:a16="http://schemas.microsoft.com/office/drawing/2014/main" id="{ED959C95-7F15-44A2-4F7B-46D4234A9819}"/>
              </a:ext>
            </a:extLst>
          </p:cNvPr>
          <p:cNvSpPr>
            <a:spLocks noGrp="1"/>
          </p:cNvSpPr>
          <p:nvPr>
            <p:ph type="body" sz="quarter" idx="10"/>
          </p:nvPr>
        </p:nvSpPr>
        <p:spPr>
          <a:xfrm>
            <a:off x="5190706" y="237250"/>
            <a:ext cx="3700462" cy="336549"/>
          </a:xfrm>
        </p:spPr>
        <p:txBody>
          <a:bodyPr/>
          <a:lstStyle/>
          <a:p>
            <a:endParaRPr lang="en-US"/>
          </a:p>
        </p:txBody>
      </p:sp>
      <p:graphicFrame>
        <p:nvGraphicFramePr>
          <p:cNvPr id="13" name="Content Placeholder 2">
            <a:extLst>
              <a:ext uri="{FF2B5EF4-FFF2-40B4-BE49-F238E27FC236}">
                <a16:creationId xmlns:a16="http://schemas.microsoft.com/office/drawing/2014/main" id="{771E47D1-2881-A7DE-FAC9-DDCB589F8B95}"/>
              </a:ext>
            </a:extLst>
          </p:cNvPr>
          <p:cNvGraphicFramePr>
            <a:graphicFrameLocks noGrp="1"/>
          </p:cNvGraphicFramePr>
          <p:nvPr>
            <p:ph idx="1"/>
            <p:extLst>
              <p:ext uri="{D42A27DB-BD31-4B8C-83A1-F6EECF244321}">
                <p14:modId xmlns:p14="http://schemas.microsoft.com/office/powerpoint/2010/main" val="3274040028"/>
              </p:ext>
            </p:extLst>
          </p:nvPr>
        </p:nvGraphicFramePr>
        <p:xfrm>
          <a:off x="518824" y="1976198"/>
          <a:ext cx="8015594" cy="411980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172725209"/>
      </p:ext>
    </p:extLst>
  </p:cSld>
  <p:clrMapOvr>
    <a:masterClrMapping/>
  </p:clrMapOvr>
</p:sld>
</file>

<file path=ppt/theme/theme1.xml><?xml version="1.0" encoding="utf-8"?>
<a:theme xmlns:a="http://schemas.openxmlformats.org/drawingml/2006/main" name="Main">
  <a:themeElements>
    <a:clrScheme name="Red">
      <a:dk1>
        <a:sysClr val="windowText" lastClr="000000"/>
      </a:dk1>
      <a:lt1>
        <a:sysClr val="window" lastClr="FFFFFF"/>
      </a:lt1>
      <a:dk2>
        <a:srgbClr val="323232"/>
      </a:dk2>
      <a:lt2>
        <a:srgbClr val="E5C243"/>
      </a:lt2>
      <a:accent1>
        <a:srgbClr val="A5300F"/>
      </a:accent1>
      <a:accent2>
        <a:srgbClr val="D55816"/>
      </a:accent2>
      <a:accent3>
        <a:srgbClr val="E19825"/>
      </a:accent3>
      <a:accent4>
        <a:srgbClr val="B19C7D"/>
      </a:accent4>
      <a:accent5>
        <a:srgbClr val="7F5F52"/>
      </a:accent5>
      <a:accent6>
        <a:srgbClr val="B27D49"/>
      </a:accent6>
      <a:hlink>
        <a:srgbClr val="6B9F25"/>
      </a:hlink>
      <a:folHlink>
        <a:srgbClr val="B26B02"/>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4" id="{2E2B60D5-EA24-9349-9D48-6823D8F78998}" vid="{10002418-964A-4948-80A3-35FEB5D87FE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FD94552F53F234C902EEF3BFC2E30BB" ma:contentTypeVersion="11" ma:contentTypeDescription="Create a new document." ma:contentTypeScope="" ma:versionID="73ce0995ff9b374e49e6c9a90e42dcbc">
  <xsd:schema xmlns:xsd="http://www.w3.org/2001/XMLSchema" xmlns:xs="http://www.w3.org/2001/XMLSchema" xmlns:p="http://schemas.microsoft.com/office/2006/metadata/properties" xmlns:ns2="8295cda3-4533-4d6d-b31c-27bd03c4c357" xmlns:ns3="b38fe38b-0d12-4b6a-9b18-677e4630f85e" targetNamespace="http://schemas.microsoft.com/office/2006/metadata/properties" ma:root="true" ma:fieldsID="15a61aa8ea31c716629e4eba09fb4257" ns2:_="" ns3:_="">
    <xsd:import namespace="8295cda3-4533-4d6d-b31c-27bd03c4c357"/>
    <xsd:import namespace="b38fe38b-0d12-4b6a-9b18-677e4630f85e"/>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DateTaken" minOccurs="0"/>
                <xsd:element ref="ns3:MediaServiceAutoTags" minOccurs="0"/>
                <xsd:element ref="ns3:MediaServiceOCR" minOccurs="0"/>
                <xsd:element ref="ns3:MediaServiceGenerationTime" minOccurs="0"/>
                <xsd:element ref="ns3: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295cda3-4533-4d6d-b31c-27bd03c4c357"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b38fe38b-0d12-4b6a-9b18-677e4630f85e"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F80A58C-2ACE-446D-84FB-A9A978B89B6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295cda3-4533-4d6d-b31c-27bd03c4c357"/>
    <ds:schemaRef ds:uri="b38fe38b-0d12-4b6a-9b18-677e4630f85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7B6F2769-7194-4217-93D3-3AF3A4742282}">
  <ds:schemaRefs>
    <ds:schemaRef ds:uri="http://schemas.openxmlformats.org/package/2006/metadata/core-properties"/>
    <ds:schemaRef ds:uri="http://www.w3.org/XML/1998/namespace"/>
    <ds:schemaRef ds:uri="http://purl.org/dc/terms/"/>
    <ds:schemaRef ds:uri="http://purl.org/dc/dcmitype/"/>
    <ds:schemaRef ds:uri="http://schemas.microsoft.com/office/2006/documentManagement/types"/>
    <ds:schemaRef ds:uri="8295cda3-4533-4d6d-b31c-27bd03c4c357"/>
    <ds:schemaRef ds:uri="http://purl.org/dc/elements/1.1/"/>
    <ds:schemaRef ds:uri="http://schemas.microsoft.com/office/infopath/2007/PartnerControls"/>
    <ds:schemaRef ds:uri="b38fe38b-0d12-4b6a-9b18-677e4630f85e"/>
    <ds:schemaRef ds:uri="http://schemas.microsoft.com/office/2006/metadata/properties"/>
  </ds:schemaRefs>
</ds:datastoreItem>
</file>

<file path=customXml/itemProps3.xml><?xml version="1.0" encoding="utf-8"?>
<ds:datastoreItem xmlns:ds="http://schemas.openxmlformats.org/officeDocument/2006/customXml" ds:itemID="{87D2A1B0-FF3E-4009-940D-AED0EB70AA2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IUPUIndianapolis-standard-template</Template>
  <TotalTime>5868</TotalTime>
  <Words>3036</Words>
  <Application>Microsoft Office PowerPoint</Application>
  <PresentationFormat>On-screen Show (4:3)</PresentationFormat>
  <Paragraphs>375</Paragraphs>
  <Slides>46</Slides>
  <Notes>23</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46</vt:i4>
      </vt:variant>
    </vt:vector>
  </HeadingPairs>
  <TitlesOfParts>
    <vt:vector size="54" baseType="lpstr">
      <vt:lpstr>Arial</vt:lpstr>
      <vt:lpstr>BentonSans</vt:lpstr>
      <vt:lpstr>BentonSans Black Italic</vt:lpstr>
      <vt:lpstr>BentonSans Regular</vt:lpstr>
      <vt:lpstr>Calibri</vt:lpstr>
      <vt:lpstr>Helvetica</vt:lpstr>
      <vt:lpstr>Wingdings</vt:lpstr>
      <vt:lpstr>Main</vt:lpstr>
      <vt:lpstr>PowerPoint Presentation</vt:lpstr>
      <vt:lpstr>View Previous Workshops</vt:lpstr>
      <vt:lpstr>Welcome</vt:lpstr>
      <vt:lpstr>Agenda</vt:lpstr>
      <vt:lpstr>Teaching at IU and IUPUI</vt:lpstr>
      <vt:lpstr>Why do I talk about teaching in general to start with? </vt:lpstr>
      <vt:lpstr>Satisfactory in Teaching (All Faculty)</vt:lpstr>
      <vt:lpstr>Most reviewers of clinical cases:</vt:lpstr>
      <vt:lpstr>PowerPoint Presentation</vt:lpstr>
      <vt:lpstr>PowerPoint Presentation</vt:lpstr>
      <vt:lpstr>Scholarship in Support of Teaching</vt:lpstr>
      <vt:lpstr>Current Guidelines</vt:lpstr>
      <vt:lpstr>Developing Excellence in Teaching</vt:lpstr>
      <vt:lpstr>Center for Teaching and Learning</vt:lpstr>
      <vt:lpstr>More resources:  The Forum</vt:lpstr>
      <vt:lpstr>Accreditation and teaching documentation</vt:lpstr>
      <vt:lpstr>Defining Excellence in Teaching</vt:lpstr>
      <vt:lpstr>Excellence in Teaching</vt:lpstr>
      <vt:lpstr>Excellence in Teaching</vt:lpstr>
      <vt:lpstr>PowerPoint Presentation</vt:lpstr>
      <vt:lpstr>PowerPoint Presentation</vt:lpstr>
      <vt:lpstr>Development and achievement</vt:lpstr>
      <vt:lpstr>Peer-reviewed dissemination</vt:lpstr>
      <vt:lpstr>Potential scholarship OF teaching venues</vt:lpstr>
      <vt:lpstr>Potential scholarship OF teaching venues</vt:lpstr>
      <vt:lpstr>Potential scholarship FOR teaching venues</vt:lpstr>
      <vt:lpstr>Remember:   Your case is Your Case</vt:lpstr>
      <vt:lpstr>PowerPoint Presentation</vt:lpstr>
      <vt:lpstr>Case distribution  what campus reviewers are used to seeing</vt:lpstr>
      <vt:lpstr>Out of NTT cases</vt:lpstr>
      <vt:lpstr>Out of NTT cases</vt:lpstr>
      <vt:lpstr>Documenting Excellence in Teaching</vt:lpstr>
      <vt:lpstr>Special topic:  teaching evaluations</vt:lpstr>
      <vt:lpstr>Sending to external reviewers: </vt:lpstr>
      <vt:lpstr>Teaching materials and other</vt:lpstr>
      <vt:lpstr>Other resources:</vt:lpstr>
      <vt:lpstr>PowerPoint Presentation</vt:lpstr>
      <vt:lpstr>Candidate’s Statement</vt:lpstr>
      <vt:lpstr>“Bins” in the IUPUI CV</vt:lpstr>
      <vt:lpstr>Making the unseen, obvious:                        at IUPUI eDossier </vt:lpstr>
      <vt:lpstr>eDossier</vt:lpstr>
      <vt:lpstr>PowerPoint Presentation</vt:lpstr>
      <vt:lpstr>PowerPoint Presentation</vt:lpstr>
      <vt:lpstr>PowerPoint Presentation</vt:lpstr>
      <vt:lpstr>Helpful Guides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Unnecessarily extra long title of presentation</dc:title>
  <dc:creator>Sheeler, Kristina Kay Horn</dc:creator>
  <cp:lastModifiedBy>Torres, Genesis</cp:lastModifiedBy>
  <cp:revision>238</cp:revision>
  <cp:lastPrinted>2018-08-09T15:41:48Z</cp:lastPrinted>
  <dcterms:created xsi:type="dcterms:W3CDTF">2017-11-30T15:58:24Z</dcterms:created>
  <dcterms:modified xsi:type="dcterms:W3CDTF">2023-10-25T15:40:06Z</dcterms:modified>
  <cp:contentStatus>Not Started</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0x010100CFD94552F53F234C902EEF3BFC2E30BB</vt:lpwstr>
  </property>
</Properties>
</file>